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67"/>
  </p:notesMasterIdLst>
  <p:handoutMasterIdLst>
    <p:handoutMasterId r:id="rId68"/>
  </p:handoutMasterIdLst>
  <p:sldIdLst>
    <p:sldId id="256" r:id="rId2"/>
    <p:sldId id="257" r:id="rId3"/>
    <p:sldId id="266" r:id="rId4"/>
    <p:sldId id="258" r:id="rId5"/>
    <p:sldId id="259" r:id="rId6"/>
    <p:sldId id="265" r:id="rId7"/>
    <p:sldId id="314" r:id="rId8"/>
    <p:sldId id="315" r:id="rId9"/>
    <p:sldId id="316" r:id="rId10"/>
    <p:sldId id="323" r:id="rId11"/>
    <p:sldId id="324" r:id="rId12"/>
    <p:sldId id="317" r:id="rId13"/>
    <p:sldId id="318" r:id="rId14"/>
    <p:sldId id="319" r:id="rId15"/>
    <p:sldId id="320" r:id="rId16"/>
    <p:sldId id="321" r:id="rId17"/>
    <p:sldId id="322"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3" r:id="rId64"/>
    <p:sldId id="261" r:id="rId65"/>
    <p:sldId id="312"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1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786F3A-5AC4-4998-B466-FC857E2E2766}" type="datetimeFigureOut">
              <a:rPr lang="en-US" smtClean="0"/>
              <a:t>1/21/2016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Distributed Systems </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1E6513-087E-446E-B560-B7EBBA0B70A1}" type="slidenum">
              <a:rPr lang="en-US" smtClean="0"/>
              <a:t>‹#›</a:t>
            </a:fld>
            <a:endParaRPr lang="en-US"/>
          </a:p>
        </p:txBody>
      </p:sp>
    </p:spTree>
    <p:extLst>
      <p:ext uri="{BB962C8B-B14F-4D97-AF65-F5344CB8AC3E}">
        <p14:creationId xmlns:p14="http://schemas.microsoft.com/office/powerpoint/2010/main" val="14996433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6B72D-29D4-47C0-822A-F2E10C3A2D7E}" type="datetimeFigureOut">
              <a:rPr lang="en-US" smtClean="0"/>
              <a:t>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Distributed Systems </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BF9EB-BD0B-4C69-A157-97AD0A0F695B}" type="slidenum">
              <a:rPr lang="en-US" smtClean="0"/>
              <a:t>‹#›</a:t>
            </a:fld>
            <a:endParaRPr lang="en-US"/>
          </a:p>
        </p:txBody>
      </p:sp>
    </p:spTree>
    <p:extLst>
      <p:ext uri="{BB962C8B-B14F-4D97-AF65-F5344CB8AC3E}">
        <p14:creationId xmlns:p14="http://schemas.microsoft.com/office/powerpoint/2010/main" val="244191632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64615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F15C4B05-8F16-4053-82A3-9A41776572FD}" type="datetime1">
              <a:rPr lang="en-US" smtClean="0"/>
              <a:t>1/21/2016</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EB149EAC-8CF2-4DA6-99D3-B7316FCDE181}" type="slidenum">
              <a:rPr lang="en-US" smtClean="0"/>
              <a:t>‹#›</a:t>
            </a:fld>
            <a:endParaRPr lang="en-US"/>
          </a:p>
        </p:txBody>
      </p:sp>
    </p:spTree>
    <p:extLst>
      <p:ext uri="{BB962C8B-B14F-4D97-AF65-F5344CB8AC3E}">
        <p14:creationId xmlns:p14="http://schemas.microsoft.com/office/powerpoint/2010/main" val="407898027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A4EC9-EBDE-4BFA-BA9D-ADD6CF59F527}" type="datetime1">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149EAC-8CF2-4DA6-99D3-B7316FCDE181}" type="slidenum">
              <a:rPr lang="en-US" smtClean="0"/>
              <a:t>‹#›</a:t>
            </a:fld>
            <a:endParaRPr lang="en-US"/>
          </a:p>
        </p:txBody>
      </p:sp>
    </p:spTree>
    <p:extLst>
      <p:ext uri="{BB962C8B-B14F-4D97-AF65-F5344CB8AC3E}">
        <p14:creationId xmlns:p14="http://schemas.microsoft.com/office/powerpoint/2010/main" val="3343696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CF39D-531A-4BEC-94F1-DB34D2B3CCDB}" type="datetime1">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a:t>
            </a:fld>
            <a:endParaRPr lang="en-US"/>
          </a:p>
        </p:txBody>
      </p:sp>
    </p:spTree>
    <p:extLst>
      <p:ext uri="{BB962C8B-B14F-4D97-AF65-F5344CB8AC3E}">
        <p14:creationId xmlns:p14="http://schemas.microsoft.com/office/powerpoint/2010/main" val="1078896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6411AF-556A-4851-8748-72BF71F834EE}" type="datetime1">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a:t>
            </a:fld>
            <a:endParaRPr lang="en-US"/>
          </a:p>
        </p:txBody>
      </p:sp>
    </p:spTree>
    <p:extLst>
      <p:ext uri="{BB962C8B-B14F-4D97-AF65-F5344CB8AC3E}">
        <p14:creationId xmlns:p14="http://schemas.microsoft.com/office/powerpoint/2010/main" val="2219637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D16586-2D79-4E1D-A464-1C8981EBA6DB}" type="datetime1">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a:t>
            </a:fld>
            <a:endParaRPr lang="en-US"/>
          </a:p>
        </p:txBody>
      </p:sp>
    </p:spTree>
    <p:extLst>
      <p:ext uri="{BB962C8B-B14F-4D97-AF65-F5344CB8AC3E}">
        <p14:creationId xmlns:p14="http://schemas.microsoft.com/office/powerpoint/2010/main" val="319447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857F85-522C-4ADF-BF57-C759306518DD}" type="datetime1">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a:t>
            </a:fld>
            <a:endParaRPr lang="en-US"/>
          </a:p>
        </p:txBody>
      </p:sp>
    </p:spTree>
    <p:extLst>
      <p:ext uri="{BB962C8B-B14F-4D97-AF65-F5344CB8AC3E}">
        <p14:creationId xmlns:p14="http://schemas.microsoft.com/office/powerpoint/2010/main" val="377309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02AA2D-58AB-4D3D-958D-108C9967C0C8}" type="datetime1">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a:t>
            </a:fld>
            <a:endParaRPr lang="en-US"/>
          </a:p>
        </p:txBody>
      </p:sp>
    </p:spTree>
    <p:extLst>
      <p:ext uri="{BB962C8B-B14F-4D97-AF65-F5344CB8AC3E}">
        <p14:creationId xmlns:p14="http://schemas.microsoft.com/office/powerpoint/2010/main" val="1249757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2EDD80-B921-430B-99C7-A6CF366B3B44}" type="datetime1">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54827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5AF72A-EC9A-4F61-8C76-E7D06F93DB79}" type="datetime1">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a:t>
            </a:fld>
            <a:endParaRPr lang="en-US"/>
          </a:p>
        </p:txBody>
      </p:sp>
    </p:spTree>
    <p:extLst>
      <p:ext uri="{BB962C8B-B14F-4D97-AF65-F5344CB8AC3E}">
        <p14:creationId xmlns:p14="http://schemas.microsoft.com/office/powerpoint/2010/main" val="66611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8600" y="60960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017126" y="6439594"/>
            <a:ext cx="1600200" cy="377825"/>
          </a:xfrm>
        </p:spPr>
        <p:txBody>
          <a:bodyPr/>
          <a:lstStyle>
            <a:lvl1pPr algn="ctr">
              <a:defRPr/>
            </a:lvl1pPr>
          </a:lstStyle>
          <a:p>
            <a:fld id="{2EF1EBB4-4C0E-4274-B1CA-47F484AFA212}" type="datetime1">
              <a:rPr lang="en-US" smtClean="0"/>
              <a:pPr/>
              <a:t>1/21/2016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640833" y="6440289"/>
            <a:ext cx="551167" cy="377825"/>
          </a:xfrm>
        </p:spPr>
        <p:txBody>
          <a:bodyPr/>
          <a:lstStyle>
            <a:lvl1pPr algn="ctr">
              <a:defRPr/>
            </a:lvl1pPr>
          </a:lstStyle>
          <a:p>
            <a:fld id="{EB149EAC-8CF2-4DA6-99D3-B7316FCDE181}" type="slidenum">
              <a:rPr lang="en-US" smtClean="0"/>
              <a:pPr/>
              <a:t>‹#›</a:t>
            </a:fld>
            <a:endParaRPr lang="en-US" dirty="0"/>
          </a:p>
        </p:txBody>
      </p:sp>
    </p:spTree>
    <p:extLst>
      <p:ext uri="{BB962C8B-B14F-4D97-AF65-F5344CB8AC3E}">
        <p14:creationId xmlns:p14="http://schemas.microsoft.com/office/powerpoint/2010/main" val="16468277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F5B4AF-9869-47DA-99C3-9D96F48A3DA5}" type="datetime1">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a:t>
            </a:fld>
            <a:endParaRPr lang="en-US"/>
          </a:p>
        </p:txBody>
      </p:sp>
    </p:spTree>
    <p:extLst>
      <p:ext uri="{BB962C8B-B14F-4D97-AF65-F5344CB8AC3E}">
        <p14:creationId xmlns:p14="http://schemas.microsoft.com/office/powerpoint/2010/main" val="1567368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E609E9-FBC6-4810-9358-8C4698CA470B}" type="datetime1">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149EAC-8CF2-4DA6-99D3-B7316FCDE181}" type="slidenum">
              <a:rPr lang="en-US" smtClean="0"/>
              <a:t>‹#›</a:t>
            </a:fld>
            <a:endParaRPr lang="en-US"/>
          </a:p>
        </p:txBody>
      </p:sp>
    </p:spTree>
    <p:extLst>
      <p:ext uri="{BB962C8B-B14F-4D97-AF65-F5344CB8AC3E}">
        <p14:creationId xmlns:p14="http://schemas.microsoft.com/office/powerpoint/2010/main" val="3766734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2D920F-DA16-4F06-8F67-78EE411B8804}" type="datetime1">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149EAC-8CF2-4DA6-99D3-B7316FCDE181}" type="slidenum">
              <a:rPr lang="en-US" smtClean="0"/>
              <a:t>‹#›</a:t>
            </a:fld>
            <a:endParaRPr lang="en-US"/>
          </a:p>
        </p:txBody>
      </p:sp>
    </p:spTree>
    <p:extLst>
      <p:ext uri="{BB962C8B-B14F-4D97-AF65-F5344CB8AC3E}">
        <p14:creationId xmlns:p14="http://schemas.microsoft.com/office/powerpoint/2010/main" val="339205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9A607A-8325-4B64-800A-61D2B6389FDF}" type="datetime1">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149EAC-8CF2-4DA6-99D3-B7316FCDE181}" type="slidenum">
              <a:rPr lang="en-US" smtClean="0"/>
              <a:t>‹#›</a:t>
            </a:fld>
            <a:endParaRPr lang="en-US"/>
          </a:p>
        </p:txBody>
      </p:sp>
    </p:spTree>
    <p:extLst>
      <p:ext uri="{BB962C8B-B14F-4D97-AF65-F5344CB8AC3E}">
        <p14:creationId xmlns:p14="http://schemas.microsoft.com/office/powerpoint/2010/main" val="2896788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DEE421-3ABD-432D-AE89-700D283ABB9A}" type="datetime1">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149EAC-8CF2-4DA6-99D3-B7316FCDE181}" type="slidenum">
              <a:rPr lang="en-US" smtClean="0"/>
              <a:t>‹#›</a:t>
            </a:fld>
            <a:endParaRPr lang="en-US"/>
          </a:p>
        </p:txBody>
      </p:sp>
    </p:spTree>
    <p:extLst>
      <p:ext uri="{BB962C8B-B14F-4D97-AF65-F5344CB8AC3E}">
        <p14:creationId xmlns:p14="http://schemas.microsoft.com/office/powerpoint/2010/main" val="2254261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BA449-1655-4E37-AB35-057798E4F75A}" type="datetime1">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149EAC-8CF2-4DA6-99D3-B7316FCDE181}" type="slidenum">
              <a:rPr lang="en-US" smtClean="0"/>
              <a:t>‹#›</a:t>
            </a:fld>
            <a:endParaRPr lang="en-US"/>
          </a:p>
        </p:txBody>
      </p:sp>
    </p:spTree>
    <p:extLst>
      <p:ext uri="{BB962C8B-B14F-4D97-AF65-F5344CB8AC3E}">
        <p14:creationId xmlns:p14="http://schemas.microsoft.com/office/powerpoint/2010/main" val="2539303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64A4DF-A3BB-4DD5-9289-7C0C5AF7FAA8}" type="datetime1">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149EAC-8CF2-4DA6-99D3-B7316FCDE181}" type="slidenum">
              <a:rPr lang="en-US" smtClean="0"/>
              <a:t>‹#›</a:t>
            </a:fld>
            <a:endParaRPr lang="en-US"/>
          </a:p>
        </p:txBody>
      </p:sp>
    </p:spTree>
    <p:extLst>
      <p:ext uri="{BB962C8B-B14F-4D97-AF65-F5344CB8AC3E}">
        <p14:creationId xmlns:p14="http://schemas.microsoft.com/office/powerpoint/2010/main" val="131018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1D929A8-890C-41B5-9C49-757A69EABFA4}" type="datetime1">
              <a:rPr lang="en-US" smtClean="0"/>
              <a:t>1/21/2016</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149EAC-8CF2-4DA6-99D3-B7316FCDE181}" type="slidenum">
              <a:rPr lang="en-US" smtClean="0"/>
              <a:t>‹#›</a:t>
            </a:fld>
            <a:endParaRPr lang="en-US"/>
          </a:p>
        </p:txBody>
      </p:sp>
    </p:spTree>
    <p:extLst>
      <p:ext uri="{BB962C8B-B14F-4D97-AF65-F5344CB8AC3E}">
        <p14:creationId xmlns:p14="http://schemas.microsoft.com/office/powerpoint/2010/main" val="180257514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195" y="-291745"/>
            <a:ext cx="11785601" cy="5091290"/>
          </a:xfrm>
        </p:spPr>
        <p:txBody>
          <a:bodyPr>
            <a:normAutofit/>
          </a:bodyPr>
          <a:lstStyle/>
          <a:p>
            <a:pPr algn="ctr"/>
            <a:r>
              <a:rPr lang="en-US" sz="2200" b="1" dirty="0" err="1" smtClean="0">
                <a:solidFill>
                  <a:srgbClr val="FFC000"/>
                </a:solidFill>
              </a:rPr>
              <a:t>Università</a:t>
            </a:r>
            <a:r>
              <a:rPr lang="en-US" sz="2200" b="1" dirty="0" smtClean="0">
                <a:solidFill>
                  <a:srgbClr val="FFC000"/>
                </a:solidFill>
              </a:rPr>
              <a:t> </a:t>
            </a:r>
            <a:br>
              <a:rPr lang="en-US" sz="2200" b="1" dirty="0" smtClean="0">
                <a:solidFill>
                  <a:srgbClr val="FFC000"/>
                </a:solidFill>
              </a:rPr>
            </a:br>
            <a:r>
              <a:rPr lang="en-US" sz="2200" b="1" dirty="0" err="1" smtClean="0">
                <a:solidFill>
                  <a:srgbClr val="FFC000"/>
                </a:solidFill>
              </a:rPr>
              <a:t>degli</a:t>
            </a:r>
            <a:r>
              <a:rPr lang="en-US" sz="2200" b="1" dirty="0" smtClean="0">
                <a:solidFill>
                  <a:srgbClr val="FFC000"/>
                </a:solidFill>
              </a:rPr>
              <a:t> </a:t>
            </a:r>
            <a:r>
              <a:rPr lang="en-US" sz="2200" b="1" dirty="0" err="1">
                <a:solidFill>
                  <a:srgbClr val="FFC000"/>
                </a:solidFill>
              </a:rPr>
              <a:t>Studi</a:t>
            </a:r>
            <a:r>
              <a:rPr lang="en-US" sz="2200" b="1" dirty="0">
                <a:solidFill>
                  <a:srgbClr val="FFC000"/>
                </a:solidFill>
              </a:rPr>
              <a:t> </a:t>
            </a:r>
            <a:r>
              <a:rPr lang="en-US" sz="2200" b="1" dirty="0" smtClean="0">
                <a:solidFill>
                  <a:srgbClr val="FFC000"/>
                </a:solidFill>
              </a:rPr>
              <a:t/>
            </a:r>
            <a:br>
              <a:rPr lang="en-US" sz="2200" b="1" dirty="0" smtClean="0">
                <a:solidFill>
                  <a:srgbClr val="FFC000"/>
                </a:solidFill>
              </a:rPr>
            </a:br>
            <a:r>
              <a:rPr lang="en-US" sz="2200" b="1" dirty="0" err="1" smtClean="0">
                <a:solidFill>
                  <a:srgbClr val="FFC000"/>
                </a:solidFill>
              </a:rPr>
              <a:t>dell'Aquila</a:t>
            </a:r>
            <a:r>
              <a:rPr lang="en-US" sz="2200" dirty="0"/>
              <a:t/>
            </a:r>
            <a:br>
              <a:rPr lang="en-US" sz="2200" dirty="0"/>
            </a:br>
            <a:r>
              <a:rPr lang="en-US" sz="2200" dirty="0" smtClean="0"/>
              <a:t/>
            </a:r>
            <a:br>
              <a:rPr lang="en-US" sz="2200" dirty="0" smtClean="0"/>
            </a:br>
            <a:r>
              <a:rPr lang="en-US" sz="4400" b="1" dirty="0" smtClean="0">
                <a:solidFill>
                  <a:schemeClr val="accent4">
                    <a:lumMod val="20000"/>
                    <a:lumOff val="80000"/>
                  </a:schemeClr>
                </a:solidFill>
                <a:effectLst>
                  <a:outerShdw blurRad="38100" dist="38100" dir="2700000" algn="tl">
                    <a:srgbClr val="000000">
                      <a:alpha val="43137"/>
                    </a:srgbClr>
                  </a:outerShdw>
                </a:effectLst>
                <a:latin typeface="+mn-lt"/>
              </a:rPr>
              <a:t>Parallel </a:t>
            </a:r>
            <a:r>
              <a:rPr lang="en-US" sz="4400" b="1" dirty="0">
                <a:solidFill>
                  <a:schemeClr val="accent4">
                    <a:lumMod val="20000"/>
                    <a:lumOff val="80000"/>
                  </a:schemeClr>
                </a:solidFill>
                <a:effectLst>
                  <a:outerShdw blurRad="38100" dist="38100" dir="2700000" algn="tl">
                    <a:srgbClr val="000000">
                      <a:alpha val="43137"/>
                    </a:srgbClr>
                  </a:outerShdw>
                </a:effectLst>
                <a:latin typeface="+mn-lt"/>
              </a:rPr>
              <a:t>processing of large graphs</a:t>
            </a:r>
            <a:r>
              <a:rPr lang="en-US" dirty="0" smtClean="0"/>
              <a:t/>
            </a:r>
            <a:br>
              <a:rPr lang="en-US" dirty="0" smtClean="0"/>
            </a:br>
            <a:endParaRPr lang="en-US" sz="3600" dirty="0">
              <a:solidFill>
                <a:schemeClr val="tx1">
                  <a:lumMod val="95000"/>
                </a:schemeClr>
              </a:solidFill>
              <a:effectLst>
                <a:outerShdw blurRad="38100" dist="38100" dir="2700000" algn="tl">
                  <a:srgbClr val="000000">
                    <a:alpha val="43137"/>
                  </a:srgbClr>
                </a:outerShdw>
              </a:effectLst>
            </a:endParaRPr>
          </a:p>
        </p:txBody>
      </p:sp>
      <p:pic>
        <p:nvPicPr>
          <p:cNvPr id="1034" name="Picture 10" descr="http://bisite.usal.es/archivos/100px-Univaq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6571" y="-135468"/>
            <a:ext cx="2378851" cy="26391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61726" y="4358887"/>
            <a:ext cx="10363613" cy="2462213"/>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Supervisor</a:t>
            </a:r>
          </a:p>
          <a:p>
            <a:pPr algn="ctr"/>
            <a:r>
              <a:rPr lang="en-US" sz="2400" dirty="0" err="1" smtClean="0">
                <a:solidFill>
                  <a:schemeClr val="accent4">
                    <a:lumMod val="60000"/>
                    <a:lumOff val="40000"/>
                  </a:schemeClr>
                </a:solidFill>
                <a:latin typeface="Times New Roman" panose="02020603050405020304" pitchFamily="18" charset="0"/>
                <a:cs typeface="Times New Roman" panose="02020603050405020304" pitchFamily="18" charset="0"/>
              </a:rPr>
              <a:t>Prof.Guido</a:t>
            </a:r>
            <a:r>
              <a:rPr lang="en-US" sz="2400" dirty="0" smtClean="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2400" dirty="0" err="1" smtClean="0">
                <a:solidFill>
                  <a:schemeClr val="accent4">
                    <a:lumMod val="60000"/>
                    <a:lumOff val="40000"/>
                  </a:schemeClr>
                </a:solidFill>
                <a:latin typeface="Times New Roman" panose="02020603050405020304" pitchFamily="18" charset="0"/>
                <a:cs typeface="Times New Roman" panose="02020603050405020304" pitchFamily="18" charset="0"/>
              </a:rPr>
              <a:t>Proietti</a:t>
            </a:r>
            <a:endParaRPr lang="en-US" sz="2400" dirty="0" smtClean="0">
              <a:solidFill>
                <a:schemeClr val="accent4">
                  <a:lumMod val="60000"/>
                  <a:lumOff val="40000"/>
                </a:schemeClr>
              </a:solidFill>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r>
              <a:rPr lang="en-US" sz="2800" b="1" dirty="0" smtClean="0">
                <a:solidFill>
                  <a:srgbClr val="FF0000"/>
                </a:solidFill>
                <a:latin typeface="Times New Roman" panose="02020603050405020304" pitchFamily="18" charset="0"/>
                <a:cs typeface="Times New Roman" panose="02020603050405020304" pitchFamily="18" charset="0"/>
              </a:rPr>
              <a:t>Presenters</a:t>
            </a:r>
            <a:r>
              <a:rPr lang="en-US" sz="2400" dirty="0" smtClean="0">
                <a:solidFill>
                  <a:srgbClr val="FF0000"/>
                </a:solidFill>
                <a:latin typeface="Times New Roman" panose="02020603050405020304" pitchFamily="18" charset="0"/>
                <a:cs typeface="Times New Roman" panose="02020603050405020304" pitchFamily="18" charset="0"/>
              </a:rPr>
              <a:t> </a:t>
            </a:r>
          </a:p>
          <a:p>
            <a:pPr algn="ctr"/>
            <a:r>
              <a:rPr lang="en-US" sz="2400" dirty="0" smtClean="0">
                <a:solidFill>
                  <a:schemeClr val="accent4">
                    <a:lumMod val="60000"/>
                    <a:lumOff val="40000"/>
                  </a:schemeClr>
                </a:solidFill>
                <a:latin typeface="Times New Roman" panose="02020603050405020304" pitchFamily="18" charset="0"/>
                <a:cs typeface="Times New Roman" panose="02020603050405020304" pitchFamily="18" charset="0"/>
              </a:rPr>
              <a:t>Mohammad Sohrabi &amp; Daniele </a:t>
            </a:r>
            <a:r>
              <a:rPr lang="en-US" sz="2400" dirty="0" err="1" smtClean="0">
                <a:solidFill>
                  <a:schemeClr val="accent4">
                    <a:lumMod val="60000"/>
                    <a:lumOff val="40000"/>
                  </a:schemeClr>
                </a:solidFill>
                <a:latin typeface="Times New Roman" panose="02020603050405020304" pitchFamily="18" charset="0"/>
                <a:cs typeface="Times New Roman" panose="02020603050405020304" pitchFamily="18" charset="0"/>
              </a:rPr>
              <a:t>Alaggia</a:t>
            </a:r>
            <a:endParaRPr lang="en-US" sz="2400" dirty="0" smtClean="0">
              <a:solidFill>
                <a:schemeClr val="accent4">
                  <a:lumMod val="60000"/>
                  <a:lumOff val="40000"/>
                </a:schemeClr>
              </a:solidFill>
              <a:latin typeface="Times New Roman" panose="02020603050405020304" pitchFamily="18" charset="0"/>
              <a:cs typeface="Times New Roman" panose="02020603050405020304" pitchFamily="18" charset="0"/>
            </a:endParaRPr>
          </a:p>
          <a:p>
            <a:pPr algn="ctr"/>
            <a:endParaRPr lang="en-US" sz="1400" dirty="0" smtClean="0">
              <a:solidFill>
                <a:schemeClr val="bg2">
                  <a:lumMod val="40000"/>
                  <a:lumOff val="60000"/>
                </a:schemeClr>
              </a:solidFill>
              <a:latin typeface="Times New Roman" panose="02020603050405020304" pitchFamily="18" charset="0"/>
              <a:cs typeface="Times New Roman" panose="02020603050405020304" pitchFamily="18" charset="0"/>
            </a:endParaRPr>
          </a:p>
          <a:p>
            <a:pPr algn="ctr"/>
            <a:r>
              <a:rPr lang="en-US" sz="1400" dirty="0" smtClean="0">
                <a:solidFill>
                  <a:schemeClr val="bg2">
                    <a:lumMod val="40000"/>
                    <a:lumOff val="60000"/>
                  </a:schemeClr>
                </a:solidFill>
                <a:latin typeface="Times New Roman" panose="02020603050405020304" pitchFamily="18" charset="0"/>
                <a:cs typeface="Times New Roman" panose="02020603050405020304" pitchFamily="18" charset="0"/>
              </a:rPr>
              <a:t>Master Students of </a:t>
            </a:r>
            <a:r>
              <a:rPr lang="en-US" sz="1400" dirty="0">
                <a:solidFill>
                  <a:schemeClr val="bg2">
                    <a:lumMod val="40000"/>
                    <a:lumOff val="60000"/>
                  </a:schemeClr>
                </a:solidFill>
                <a:latin typeface="Times New Roman" panose="02020603050405020304" pitchFamily="18" charset="0"/>
                <a:cs typeface="Times New Roman" panose="02020603050405020304" pitchFamily="18" charset="0"/>
              </a:rPr>
              <a:t>Department of Information Engineering, Computer Science and Mathematics</a:t>
            </a:r>
          </a:p>
        </p:txBody>
      </p:sp>
      <p:sp>
        <p:nvSpPr>
          <p:cNvPr id="7" name="Date Placeholder 6"/>
          <p:cNvSpPr>
            <a:spLocks noGrp="1"/>
          </p:cNvSpPr>
          <p:nvPr>
            <p:ph type="dt" sz="half" idx="10"/>
          </p:nvPr>
        </p:nvSpPr>
        <p:spPr>
          <a:xfrm>
            <a:off x="10204318" y="6443275"/>
            <a:ext cx="1600200" cy="377825"/>
          </a:xfrm>
        </p:spPr>
        <p:txBody>
          <a:bodyPr/>
          <a:lstStyle/>
          <a:p>
            <a:fld id="{6FFD35FD-F36D-43B4-AE8B-8D52E4E6DEA5}" type="datetime1">
              <a:rPr lang="en-US" smtClean="0"/>
              <a:t>1/21/2016</a:t>
            </a:fld>
            <a:endParaRPr lang="en-US" dirty="0"/>
          </a:p>
        </p:txBody>
      </p:sp>
      <p:sp>
        <p:nvSpPr>
          <p:cNvPr id="9" name="Slide Number Placeholder 8"/>
          <p:cNvSpPr>
            <a:spLocks noGrp="1"/>
          </p:cNvSpPr>
          <p:nvPr>
            <p:ph type="sldNum" sz="quarter" idx="12"/>
          </p:nvPr>
        </p:nvSpPr>
        <p:spPr>
          <a:xfrm>
            <a:off x="11532703" y="6480175"/>
            <a:ext cx="551167" cy="377825"/>
          </a:xfrm>
        </p:spPr>
        <p:txBody>
          <a:bodyPr/>
          <a:lstStyle/>
          <a:p>
            <a:fld id="{EB149EAC-8CF2-4DA6-99D3-B7316FCDE181}" type="slidenum">
              <a:rPr lang="en-US" smtClean="0"/>
              <a:t>1</a:t>
            </a:fld>
            <a:endParaRPr lang="en-US" dirty="0"/>
          </a:p>
        </p:txBody>
      </p:sp>
    </p:spTree>
    <p:extLst>
      <p:ext uri="{BB962C8B-B14F-4D97-AF65-F5344CB8AC3E}">
        <p14:creationId xmlns:p14="http://schemas.microsoft.com/office/powerpoint/2010/main" val="3687978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EF1EBB4-4C0E-4274-B1CA-47F484AFA212}" type="datetime1">
              <a:rPr lang="en-US" smtClean="0"/>
              <a:pPr/>
              <a:t>1/21/2016</a:t>
            </a:fld>
            <a:endParaRPr lang="en-US" dirty="0"/>
          </a:p>
        </p:txBody>
      </p:sp>
      <p:sp>
        <p:nvSpPr>
          <p:cNvPr id="5" name="Slide Number Placeholder 4"/>
          <p:cNvSpPr>
            <a:spLocks noGrp="1"/>
          </p:cNvSpPr>
          <p:nvPr>
            <p:ph type="sldNum" sz="quarter" idx="12"/>
          </p:nvPr>
        </p:nvSpPr>
        <p:spPr/>
        <p:txBody>
          <a:bodyPr/>
          <a:lstStyle/>
          <a:p>
            <a:fld id="{EB149EAC-8CF2-4DA6-99D3-B7316FCDE181}" type="slidenum">
              <a:rPr lang="en-US" smtClean="0"/>
              <a:pPr/>
              <a:t>10</a:t>
            </a:fld>
            <a:endParaRPr lang="en-US" dirty="0"/>
          </a:p>
        </p:txBody>
      </p:sp>
      <p:sp>
        <p:nvSpPr>
          <p:cNvPr id="6" name="Titolo 1"/>
          <p:cNvSpPr>
            <a:spLocks noGrp="1"/>
          </p:cNvSpPr>
          <p:nvPr>
            <p:ph type="title"/>
          </p:nvPr>
        </p:nvSpPr>
        <p:spPr>
          <a:xfrm>
            <a:off x="246415" y="87085"/>
            <a:ext cx="10131425" cy="1005445"/>
          </a:xfrm>
        </p:spPr>
        <p:txBody>
          <a:bodyPr/>
          <a:lstStyle/>
          <a:p>
            <a:r>
              <a:rPr lang="it-IT" b="1" dirty="0">
                <a:effectLst>
                  <a:outerShdw blurRad="38100" dist="38100" dir="2700000" algn="tl">
                    <a:srgbClr val="000000">
                      <a:alpha val="43137"/>
                    </a:srgbClr>
                  </a:outerShdw>
                </a:effectLst>
                <a:latin typeface="+mn-lt"/>
              </a:rPr>
              <a:t> Distributed Memory Architecture </a:t>
            </a:r>
            <a:endParaRPr lang="it-IT" b="1" dirty="0">
              <a:effectLst>
                <a:outerShdw blurRad="38100" dist="38100" dir="2700000" algn="tl">
                  <a:srgbClr val="000000">
                    <a:alpha val="43137"/>
                  </a:srgbClr>
                </a:outerShdw>
              </a:effectLst>
              <a:latin typeface="+mn-lt"/>
            </a:endParaRPr>
          </a:p>
        </p:txBody>
      </p:sp>
      <p:sp>
        <p:nvSpPr>
          <p:cNvPr id="7" name="TextBox 6"/>
          <p:cNvSpPr txBox="1"/>
          <p:nvPr/>
        </p:nvSpPr>
        <p:spPr>
          <a:xfrm>
            <a:off x="570017" y="1757548"/>
            <a:ext cx="10889672" cy="3139321"/>
          </a:xfrm>
          <a:prstGeom prst="rect">
            <a:avLst/>
          </a:prstGeom>
          <a:noFill/>
        </p:spPr>
        <p:txBody>
          <a:bodyPr wrap="square" rtlCol="0">
            <a:spAutoFit/>
          </a:bodyPr>
          <a:lstStyle/>
          <a:p>
            <a:pPr marL="285750" indent="-285750">
              <a:buFont typeface="Arial" panose="020B0604020202020204" pitchFamily="34" charset="0"/>
              <a:buChar char="•"/>
            </a:pPr>
            <a:r>
              <a:rPr lang="en-US" dirty="0"/>
              <a:t>The most widespread class of parallel computing is </a:t>
            </a:r>
            <a:r>
              <a:rPr lang="en-US" dirty="0" smtClean="0"/>
              <a:t>distributed memory </a:t>
            </a:r>
            <a:r>
              <a:rPr lang="en-US" dirty="0"/>
              <a:t>architecture. This architecture comprises a set of </a:t>
            </a:r>
            <a:r>
              <a:rPr lang="en-US" dirty="0" smtClean="0"/>
              <a:t>machines (</a:t>
            </a:r>
            <a:r>
              <a:rPr lang="en-US" dirty="0"/>
              <a:t>a set of processors and storage/memory) connected by </a:t>
            </a:r>
            <a:r>
              <a:rPr lang="en-US" dirty="0" smtClean="0"/>
              <a:t>a high </a:t>
            </a:r>
            <a:r>
              <a:rPr lang="en-US" dirty="0"/>
              <a:t>speed network. It is possible that the environment can </a:t>
            </a:r>
            <a:r>
              <a:rPr lang="en-US" dirty="0" smtClean="0"/>
              <a:t>be composed </a:t>
            </a:r>
            <a:r>
              <a:rPr lang="en-US" dirty="0"/>
              <a:t>of quite common machines and this makes the </a:t>
            </a:r>
            <a:r>
              <a:rPr lang="en-US" dirty="0" smtClean="0"/>
              <a:t>architecture inexpensive.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general idea behind the distributed memory architecture </a:t>
            </a:r>
            <a:r>
              <a:rPr lang="en-US" dirty="0" smtClean="0"/>
              <a:t>is to </a:t>
            </a:r>
            <a:r>
              <a:rPr lang="en-US" dirty="0"/>
              <a:t>implement the message passing </a:t>
            </a:r>
            <a:r>
              <a:rPr lang="en-US" dirty="0" smtClean="0"/>
              <a:t>technique.</a:t>
            </a:r>
          </a:p>
          <a:p>
            <a:pPr marL="285750" indent="-285750">
              <a:buFont typeface="Arial" panose="020B0604020202020204" pitchFamily="34" charset="0"/>
              <a:buChar char="•"/>
            </a:pPr>
            <a:endParaRPr lang="en-US" dirty="0"/>
          </a:p>
          <a:p>
            <a:endParaRPr lang="en-US" dirty="0" smtClean="0"/>
          </a:p>
          <a:p>
            <a:pPr marL="285750" indent="-285750">
              <a:buFont typeface="Arial" panose="020B0604020202020204" pitchFamily="34" charset="0"/>
              <a:buChar char="•"/>
            </a:pPr>
            <a:r>
              <a:rPr lang="en-US" dirty="0" smtClean="0"/>
              <a:t>One </a:t>
            </a:r>
            <a:r>
              <a:rPr lang="en-US" dirty="0"/>
              <a:t>of the best known message passing styles in the </a:t>
            </a:r>
            <a:r>
              <a:rPr lang="en-US" dirty="0" smtClean="0"/>
              <a:t>distributed computing </a:t>
            </a:r>
            <a:r>
              <a:rPr lang="en-US" dirty="0"/>
              <a:t>is Bulk Synchronous </a:t>
            </a:r>
            <a:r>
              <a:rPr lang="en-US" dirty="0" smtClean="0"/>
              <a:t>style. </a:t>
            </a:r>
            <a:r>
              <a:rPr lang="en-US" dirty="0"/>
              <a:t>In general the processors in this technique switch </a:t>
            </a:r>
            <a:r>
              <a:rPr lang="en-US" dirty="0" smtClean="0"/>
              <a:t>from working </a:t>
            </a:r>
            <a:r>
              <a:rPr lang="en-US" dirty="0"/>
              <a:t>independently on local data to performing collective </a:t>
            </a:r>
            <a:r>
              <a:rPr lang="en-US" dirty="0" smtClean="0"/>
              <a:t>communication operations</a:t>
            </a:r>
            <a:endParaRPr lang="en-US" dirty="0"/>
          </a:p>
        </p:txBody>
      </p:sp>
    </p:spTree>
    <p:extLst>
      <p:ext uri="{BB962C8B-B14F-4D97-AF65-F5344CB8AC3E}">
        <p14:creationId xmlns:p14="http://schemas.microsoft.com/office/powerpoint/2010/main" val="128666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EF1EBB4-4C0E-4274-B1CA-47F484AFA212}" type="datetime1">
              <a:rPr lang="en-US" smtClean="0"/>
              <a:pPr/>
              <a:t>1/21/2016</a:t>
            </a:fld>
            <a:endParaRPr lang="en-US" dirty="0"/>
          </a:p>
        </p:txBody>
      </p:sp>
      <p:sp>
        <p:nvSpPr>
          <p:cNvPr id="5" name="Slide Number Placeholder 4"/>
          <p:cNvSpPr>
            <a:spLocks noGrp="1"/>
          </p:cNvSpPr>
          <p:nvPr>
            <p:ph type="sldNum" sz="quarter" idx="12"/>
          </p:nvPr>
        </p:nvSpPr>
        <p:spPr/>
        <p:txBody>
          <a:bodyPr/>
          <a:lstStyle/>
          <a:p>
            <a:fld id="{EB149EAC-8CF2-4DA6-99D3-B7316FCDE181}" type="slidenum">
              <a:rPr lang="en-US" smtClean="0"/>
              <a:pPr/>
              <a:t>11</a:t>
            </a:fld>
            <a:endParaRPr lang="en-US" dirty="0"/>
          </a:p>
        </p:txBody>
      </p:sp>
      <p:sp>
        <p:nvSpPr>
          <p:cNvPr id="6" name="Titolo 1"/>
          <p:cNvSpPr>
            <a:spLocks noGrp="1"/>
          </p:cNvSpPr>
          <p:nvPr>
            <p:ph type="title"/>
          </p:nvPr>
        </p:nvSpPr>
        <p:spPr>
          <a:xfrm>
            <a:off x="246415" y="87085"/>
            <a:ext cx="10131425" cy="1005445"/>
          </a:xfrm>
        </p:spPr>
        <p:txBody>
          <a:bodyPr/>
          <a:lstStyle/>
          <a:p>
            <a:r>
              <a:rPr lang="it-IT" b="1" dirty="0">
                <a:effectLst>
                  <a:outerShdw blurRad="38100" dist="38100" dir="2700000" algn="tl">
                    <a:srgbClr val="000000">
                      <a:alpha val="43137"/>
                    </a:srgbClr>
                  </a:outerShdw>
                </a:effectLst>
                <a:latin typeface="+mn-lt"/>
              </a:rPr>
              <a:t> Shared Memory Architecture </a:t>
            </a:r>
            <a:endParaRPr lang="it-IT" b="1" dirty="0">
              <a:effectLst>
                <a:outerShdw blurRad="38100" dist="38100" dir="2700000" algn="tl">
                  <a:srgbClr val="000000">
                    <a:alpha val="43137"/>
                  </a:srgbClr>
                </a:outerShdw>
              </a:effectLst>
              <a:latin typeface="+mn-lt"/>
            </a:endParaRPr>
          </a:p>
        </p:txBody>
      </p:sp>
      <p:sp>
        <p:nvSpPr>
          <p:cNvPr id="7" name="TextBox 6"/>
          <p:cNvSpPr txBox="1"/>
          <p:nvPr/>
        </p:nvSpPr>
        <p:spPr>
          <a:xfrm>
            <a:off x="665018" y="1211283"/>
            <a:ext cx="10414660" cy="5078313"/>
          </a:xfrm>
          <a:prstGeom prst="rect">
            <a:avLst/>
          </a:prstGeom>
          <a:noFill/>
        </p:spPr>
        <p:txBody>
          <a:bodyPr wrap="square" rtlCol="0">
            <a:spAutoFit/>
          </a:bodyPr>
          <a:lstStyle/>
          <a:p>
            <a:pPr marL="285750" indent="-285750">
              <a:buFont typeface="Arial" panose="020B0604020202020204" pitchFamily="34" charset="0"/>
              <a:buChar char="•"/>
            </a:pPr>
            <a:r>
              <a:rPr lang="en-US" dirty="0"/>
              <a:t>There are two possible realizations of shared-memory </a:t>
            </a:r>
            <a:r>
              <a:rPr lang="en-US" dirty="0" smtClean="0"/>
              <a:t>architecture in </a:t>
            </a:r>
            <a:r>
              <a:rPr lang="en-US" dirty="0"/>
              <a:t>computing: hardware based or software based</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Both </a:t>
            </a:r>
            <a:r>
              <a:rPr lang="en-US" dirty="0" smtClean="0"/>
              <a:t>of these </a:t>
            </a:r>
            <a:r>
              <a:rPr lang="en-US" dirty="0"/>
              <a:t>approaches are required to provide support for global </a:t>
            </a:r>
            <a:r>
              <a:rPr lang="en-US" dirty="0" smtClean="0"/>
              <a:t>memory accessible </a:t>
            </a:r>
            <a:r>
              <a:rPr lang="en-US" dirty="0"/>
              <a:t>for all processors</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One of the common realizations of shared-memory </a:t>
            </a:r>
            <a:r>
              <a:rPr lang="en-US" dirty="0" smtClean="0"/>
              <a:t>architecture are </a:t>
            </a:r>
            <a:r>
              <a:rPr lang="en-US" dirty="0"/>
              <a:t>symmetric processors which can utilize global memory universally</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solutions of highly </a:t>
            </a:r>
            <a:r>
              <a:rPr lang="en-US" dirty="0" smtClean="0"/>
              <a:t>unstructured problems</a:t>
            </a:r>
            <a:r>
              <a:rPr lang="en-US" dirty="0"/>
              <a:t>, such as graph processing, may benefit </a:t>
            </a:r>
            <a:r>
              <a:rPr lang="en-US" dirty="0" smtClean="0"/>
              <a:t>from that </a:t>
            </a:r>
            <a:r>
              <a:rPr lang="en-US" dirty="0"/>
              <a:t>characteristic and achieve a higher performance than </a:t>
            </a:r>
            <a:r>
              <a:rPr lang="en-US" dirty="0" smtClean="0"/>
              <a:t>environments based </a:t>
            </a:r>
            <a:r>
              <a:rPr lang="en-US" dirty="0"/>
              <a:t>on a distributed memory </a:t>
            </a:r>
            <a:r>
              <a:rPr lang="en-US" dirty="0" smtClean="0"/>
              <a:t>architecture.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shared-memory approach is not ideal and thread </a:t>
            </a:r>
            <a:r>
              <a:rPr lang="en-US" dirty="0" smtClean="0"/>
              <a:t>synchronization and </a:t>
            </a:r>
            <a:r>
              <a:rPr lang="en-US" dirty="0"/>
              <a:t>scheduling reveal another performance challenge. </a:t>
            </a:r>
            <a:r>
              <a:rPr lang="en-US" dirty="0" smtClean="0"/>
              <a:t>For instance</a:t>
            </a:r>
            <a:r>
              <a:rPr lang="en-US" dirty="0"/>
              <a:t>, if several threads are trying to access the same region </a:t>
            </a:r>
            <a:r>
              <a:rPr lang="en-US" dirty="0" smtClean="0"/>
              <a:t>of memory</a:t>
            </a:r>
            <a:r>
              <a:rPr lang="en-US" dirty="0"/>
              <a:t>, the system must apply some protocol to ensure </a:t>
            </a:r>
            <a:r>
              <a:rPr lang="en-US" dirty="0" smtClean="0"/>
              <a:t>correct program </a:t>
            </a:r>
            <a:r>
              <a:rPr lang="en-US" dirty="0"/>
              <a:t>execution. Obviously, some threads may be blocked for </a:t>
            </a:r>
            <a:r>
              <a:rPr lang="en-US" dirty="0" smtClean="0"/>
              <a:t>a period </a:t>
            </a:r>
            <a:r>
              <a:rPr lang="en-US" dirty="0"/>
              <a:t>of time</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architecture requires processors that are not </a:t>
            </a:r>
            <a:r>
              <a:rPr lang="en-US" dirty="0" smtClean="0"/>
              <a:t>custom and </a:t>
            </a:r>
            <a:r>
              <a:rPr lang="en-US" dirty="0"/>
              <a:t>more expensive than the ones used in distributed </a:t>
            </a:r>
            <a:r>
              <a:rPr lang="en-US" dirty="0" smtClean="0"/>
              <a:t>memory architecture</a:t>
            </a:r>
            <a:r>
              <a:rPr lang="en-US" dirty="0"/>
              <a:t>.</a:t>
            </a:r>
          </a:p>
        </p:txBody>
      </p:sp>
    </p:spTree>
    <p:extLst>
      <p:ext uri="{BB962C8B-B14F-4D97-AF65-F5344CB8AC3E}">
        <p14:creationId xmlns:p14="http://schemas.microsoft.com/office/powerpoint/2010/main" val="407328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EF1EBB4-4C0E-4274-B1CA-47F484AFA212}" type="datetime1">
              <a:rPr lang="en-US" smtClean="0"/>
              <a:t>1/21/2016</a:t>
            </a:fld>
            <a:endParaRPr lang="en-US"/>
          </a:p>
        </p:txBody>
      </p:sp>
      <p:sp>
        <p:nvSpPr>
          <p:cNvPr id="5" name="Slide Number Placeholder 4"/>
          <p:cNvSpPr>
            <a:spLocks noGrp="1"/>
          </p:cNvSpPr>
          <p:nvPr>
            <p:ph type="sldNum" sz="quarter" idx="12"/>
          </p:nvPr>
        </p:nvSpPr>
        <p:spPr/>
        <p:txBody>
          <a:bodyPr/>
          <a:lstStyle/>
          <a:p>
            <a:fld id="{EB149EAC-8CF2-4DA6-99D3-B7316FCDE181}" type="slidenum">
              <a:rPr lang="en-US" smtClean="0"/>
              <a:t>12</a:t>
            </a:fld>
            <a:endParaRPr lang="en-US"/>
          </a:p>
        </p:txBody>
      </p:sp>
      <p:sp>
        <p:nvSpPr>
          <p:cNvPr id="6" name="TextBox 5"/>
          <p:cNvSpPr txBox="1"/>
          <p:nvPr/>
        </p:nvSpPr>
        <p:spPr>
          <a:xfrm>
            <a:off x="617517" y="2870200"/>
            <a:ext cx="11023315" cy="707886"/>
          </a:xfrm>
          <a:prstGeom prst="rect">
            <a:avLst/>
          </a:prstGeom>
          <a:noFill/>
        </p:spPr>
        <p:txBody>
          <a:bodyPr wrap="square" rtlCol="0">
            <a:spAutoFit/>
          </a:bodyPr>
          <a:lstStyle/>
          <a:p>
            <a:pPr lvl="0" algn="ctr"/>
            <a:r>
              <a:rPr lang="en-US" sz="4000" b="1" dirty="0" smtClean="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Open Source Parallel Programing Models </a:t>
            </a:r>
            <a:endParaRPr lang="en-US" sz="4000" b="1"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316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EF1EBB4-4C0E-4274-B1CA-47F484AFA212}" type="datetime1">
              <a:rPr lang="en-US" smtClean="0"/>
              <a:t>1/21/2016</a:t>
            </a:fld>
            <a:endParaRPr lang="en-US"/>
          </a:p>
        </p:txBody>
      </p:sp>
      <p:sp>
        <p:nvSpPr>
          <p:cNvPr id="5" name="Slide Number Placeholder 4"/>
          <p:cNvSpPr>
            <a:spLocks noGrp="1"/>
          </p:cNvSpPr>
          <p:nvPr>
            <p:ph type="sldNum" sz="quarter" idx="12"/>
          </p:nvPr>
        </p:nvSpPr>
        <p:spPr/>
        <p:txBody>
          <a:bodyPr/>
          <a:lstStyle/>
          <a:p>
            <a:fld id="{EB149EAC-8CF2-4DA6-99D3-B7316FCDE181}" type="slidenum">
              <a:rPr lang="en-US" smtClean="0"/>
              <a:t>13</a:t>
            </a:fld>
            <a:endParaRPr lang="en-US"/>
          </a:p>
        </p:txBody>
      </p:sp>
      <p:sp>
        <p:nvSpPr>
          <p:cNvPr id="6" name="TextBox 5"/>
          <p:cNvSpPr txBox="1"/>
          <p:nvPr/>
        </p:nvSpPr>
        <p:spPr>
          <a:xfrm>
            <a:off x="228600" y="393700"/>
            <a:ext cx="10981706" cy="584775"/>
          </a:xfrm>
          <a:prstGeom prst="rect">
            <a:avLst/>
          </a:prstGeom>
          <a:noFill/>
        </p:spPr>
        <p:txBody>
          <a:bodyPr wrap="square" rtlCol="0">
            <a:spAutoFit/>
          </a:bodyPr>
          <a:lstStyle/>
          <a:p>
            <a:r>
              <a:rPr lang="en-US" sz="3200" b="1" dirty="0" smtClean="0">
                <a:solidFill>
                  <a:schemeClr val="accent5">
                    <a:lumMod val="40000"/>
                    <a:lumOff val="60000"/>
                  </a:schemeClr>
                </a:solidFill>
              </a:rPr>
              <a:t>4. OPEN SOURCE PARALLEL PROHGRAMING MODELS </a:t>
            </a:r>
            <a:endParaRPr lang="en-US" sz="3200" b="1" dirty="0">
              <a:solidFill>
                <a:schemeClr val="accent5">
                  <a:lumMod val="40000"/>
                  <a:lumOff val="60000"/>
                </a:schemeClr>
              </a:solidFill>
            </a:endParaRPr>
          </a:p>
        </p:txBody>
      </p:sp>
      <p:sp>
        <p:nvSpPr>
          <p:cNvPr id="7" name="TextBox 6"/>
          <p:cNvSpPr txBox="1"/>
          <p:nvPr/>
        </p:nvSpPr>
        <p:spPr>
          <a:xfrm>
            <a:off x="1235034" y="1816925"/>
            <a:ext cx="7802088" cy="2112566"/>
          </a:xfrm>
          <a:prstGeom prst="rect">
            <a:avLst/>
          </a:prstGeom>
          <a:noFill/>
        </p:spPr>
        <p:txBody>
          <a:bodyPr wrap="square" rtlCol="0">
            <a:spAutoFit/>
          </a:bodyPr>
          <a:lstStyle/>
          <a:p>
            <a:pPr marL="342900" indent="-342900">
              <a:lnSpc>
                <a:spcPct val="300000"/>
              </a:lnSpc>
              <a:buFont typeface="+mj-lt"/>
              <a:buAutoNum type="arabicPeriod"/>
            </a:pPr>
            <a:r>
              <a:rPr lang="en-US" sz="2400" b="1" dirty="0" smtClean="0"/>
              <a:t>MapReduce </a:t>
            </a:r>
          </a:p>
          <a:p>
            <a:pPr marL="342900" indent="-342900">
              <a:lnSpc>
                <a:spcPct val="300000"/>
              </a:lnSpc>
              <a:buFont typeface="+mj-lt"/>
              <a:buAutoNum type="arabicPeriod"/>
            </a:pPr>
            <a:r>
              <a:rPr lang="en-US" sz="2400" b="1" dirty="0" smtClean="0"/>
              <a:t>BSP-Bulk Synchronous Parallel </a:t>
            </a:r>
            <a:endParaRPr lang="en-US" sz="2400" b="1" dirty="0"/>
          </a:p>
        </p:txBody>
      </p:sp>
    </p:spTree>
    <p:extLst>
      <p:ext uri="{BB962C8B-B14F-4D97-AF65-F5344CB8AC3E}">
        <p14:creationId xmlns:p14="http://schemas.microsoft.com/office/powerpoint/2010/main" val="341721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EF1EBB4-4C0E-4274-B1CA-47F484AFA212}" type="datetime1">
              <a:rPr lang="en-US" smtClean="0"/>
              <a:pPr/>
              <a:t>1/21/2016</a:t>
            </a:fld>
            <a:endParaRPr lang="en-US" dirty="0"/>
          </a:p>
        </p:txBody>
      </p:sp>
      <p:sp>
        <p:nvSpPr>
          <p:cNvPr id="5" name="Slide Number Placeholder 4"/>
          <p:cNvSpPr>
            <a:spLocks noGrp="1"/>
          </p:cNvSpPr>
          <p:nvPr>
            <p:ph type="sldNum" sz="quarter" idx="12"/>
          </p:nvPr>
        </p:nvSpPr>
        <p:spPr/>
        <p:txBody>
          <a:bodyPr/>
          <a:lstStyle/>
          <a:p>
            <a:fld id="{EB149EAC-8CF2-4DA6-99D3-B7316FCDE181}" type="slidenum">
              <a:rPr lang="en-US" smtClean="0"/>
              <a:pPr/>
              <a:t>14</a:t>
            </a:fld>
            <a:endParaRPr lang="en-US" dirty="0"/>
          </a:p>
        </p:txBody>
      </p:sp>
      <p:sp>
        <p:nvSpPr>
          <p:cNvPr id="6" name="Titolo 1"/>
          <p:cNvSpPr>
            <a:spLocks noGrp="1"/>
          </p:cNvSpPr>
          <p:nvPr>
            <p:ph type="title"/>
          </p:nvPr>
        </p:nvSpPr>
        <p:spPr>
          <a:xfrm>
            <a:off x="284160" y="-103305"/>
            <a:ext cx="10131425" cy="1456267"/>
          </a:xfrm>
        </p:spPr>
        <p:txBody>
          <a:bodyPr/>
          <a:lstStyle/>
          <a:p>
            <a:r>
              <a:rPr lang="it-IT" b="1" dirty="0" smtClean="0">
                <a:effectLst>
                  <a:outerShdw blurRad="38100" dist="38100" dir="2700000" algn="tl">
                    <a:srgbClr val="000000">
                      <a:alpha val="43137"/>
                    </a:srgbClr>
                  </a:outerShdw>
                </a:effectLst>
                <a:latin typeface="+mn-lt"/>
              </a:rPr>
              <a:t>MapReduce </a:t>
            </a:r>
            <a:endParaRPr lang="it-IT" b="1" dirty="0">
              <a:effectLst>
                <a:outerShdw blurRad="38100" dist="38100" dir="2700000" algn="tl">
                  <a:srgbClr val="000000">
                    <a:alpha val="43137"/>
                  </a:srgbClr>
                </a:outerShdw>
              </a:effectLst>
              <a:latin typeface="+mn-lt"/>
            </a:endParaRPr>
          </a:p>
        </p:txBody>
      </p:sp>
      <p:pic>
        <p:nvPicPr>
          <p:cNvPr id="8" name="Picture 7"/>
          <p:cNvPicPr>
            <a:picLocks noChangeAspect="1"/>
          </p:cNvPicPr>
          <p:nvPr/>
        </p:nvPicPr>
        <p:blipFill>
          <a:blip r:embed="rId2"/>
          <a:stretch>
            <a:fillRect/>
          </a:stretch>
        </p:blipFill>
        <p:spPr>
          <a:xfrm>
            <a:off x="8577345" y="607662"/>
            <a:ext cx="3063488" cy="4745148"/>
          </a:xfrm>
          <a:prstGeom prst="rect">
            <a:avLst/>
          </a:prstGeom>
        </p:spPr>
      </p:pic>
      <p:sp>
        <p:nvSpPr>
          <p:cNvPr id="10" name="TextBox 9"/>
          <p:cNvSpPr txBox="1"/>
          <p:nvPr/>
        </p:nvSpPr>
        <p:spPr>
          <a:xfrm>
            <a:off x="284161" y="1084282"/>
            <a:ext cx="8016692" cy="5909310"/>
          </a:xfrm>
          <a:prstGeom prst="rect">
            <a:avLst/>
          </a:prstGeom>
          <a:noFill/>
        </p:spPr>
        <p:txBody>
          <a:bodyPr wrap="square" rtlCol="0">
            <a:spAutoFit/>
          </a:bodyPr>
          <a:lstStyle/>
          <a:p>
            <a:pPr marL="285750" indent="-285750" algn="just">
              <a:buFont typeface="Arial" panose="020B0604020202020204" pitchFamily="34" charset="0"/>
              <a:buChar char="•"/>
            </a:pPr>
            <a:r>
              <a:rPr lang="en-US" dirty="0"/>
              <a:t>MapReduce is a parallel programming model especially </a:t>
            </a:r>
            <a:r>
              <a:rPr lang="en-US" dirty="0" smtClean="0"/>
              <a:t>dedicated for </a:t>
            </a:r>
            <a:r>
              <a:rPr lang="en-US" dirty="0"/>
              <a:t>complex and distributed computations, which has </a:t>
            </a:r>
            <a:r>
              <a:rPr lang="en-US" dirty="0" smtClean="0"/>
              <a:t>been derived </a:t>
            </a:r>
            <a:r>
              <a:rPr lang="en-US" dirty="0"/>
              <a:t>from the functional </a:t>
            </a:r>
            <a:r>
              <a:rPr lang="en-US" dirty="0" smtClean="0"/>
              <a:t>paradigm.</a:t>
            </a:r>
          </a:p>
          <a:p>
            <a:pPr marL="285750" indent="-285750">
              <a:buFont typeface="Arial" panose="020B0604020202020204" pitchFamily="34" charset="0"/>
              <a:buChar char="•"/>
            </a:pPr>
            <a:endParaRPr lang="en-US" dirty="0"/>
          </a:p>
          <a:p>
            <a:pPr marL="285750" indent="-285750" algn="just">
              <a:buFont typeface="Arial" panose="020B0604020202020204" pitchFamily="34" charset="0"/>
              <a:buChar char="•"/>
            </a:pPr>
            <a:r>
              <a:rPr lang="en-US" dirty="0"/>
              <a:t>At each iteration independently, </a:t>
            </a:r>
            <a:r>
              <a:rPr lang="en-US" dirty="0" smtClean="0"/>
              <a:t>the whole </a:t>
            </a:r>
            <a:r>
              <a:rPr lang="en-US" dirty="0"/>
              <a:t>data is split into chunks, which, in turn, are used as the </a:t>
            </a:r>
            <a:r>
              <a:rPr lang="en-US" dirty="0" smtClean="0"/>
              <a:t>input for </a:t>
            </a:r>
            <a:r>
              <a:rPr lang="en-US" dirty="0"/>
              <a:t>mappers. Each chunk may be processed by only one </a:t>
            </a:r>
            <a:r>
              <a:rPr lang="en-US" dirty="0" smtClean="0"/>
              <a:t>mapper.</a:t>
            </a:r>
          </a:p>
          <a:p>
            <a:pPr algn="just"/>
            <a:endParaRPr lang="en-US" dirty="0" smtClean="0"/>
          </a:p>
          <a:p>
            <a:pPr marL="285750" indent="-285750" algn="just">
              <a:buFont typeface="Arial" panose="020B0604020202020204" pitchFamily="34" charset="0"/>
              <a:buChar char="•"/>
            </a:pPr>
            <a:r>
              <a:rPr lang="en-US" dirty="0" smtClean="0"/>
              <a:t>At </a:t>
            </a:r>
            <a:r>
              <a:rPr lang="en-US" dirty="0"/>
              <a:t>each iteration independently, </a:t>
            </a:r>
            <a:r>
              <a:rPr lang="en-US" dirty="0" smtClean="0"/>
              <a:t>the whole </a:t>
            </a:r>
            <a:r>
              <a:rPr lang="en-US" dirty="0"/>
              <a:t>data is split into chunks, which, in turn, are used as the </a:t>
            </a:r>
            <a:r>
              <a:rPr lang="en-US" dirty="0" smtClean="0"/>
              <a:t>input for </a:t>
            </a:r>
            <a:r>
              <a:rPr lang="en-US" dirty="0"/>
              <a:t>mappers. Each chunk may be processed by only one mapper</a:t>
            </a:r>
            <a:r>
              <a:rPr lang="en-US" dirty="0" smtClean="0"/>
              <a:t>. Once </a:t>
            </a:r>
            <a:r>
              <a:rPr lang="en-US" dirty="0"/>
              <a:t>the data is processed by mappers, they can emit ⟨key, </a:t>
            </a:r>
            <a:r>
              <a:rPr lang="en-US" dirty="0" smtClean="0"/>
              <a:t>value⟩ pairs </a:t>
            </a:r>
            <a:r>
              <a:rPr lang="en-US" dirty="0"/>
              <a:t>to the reduce phase. Before the reduce phase the pairs </a:t>
            </a:r>
            <a:r>
              <a:rPr lang="en-US" dirty="0" smtClean="0"/>
              <a:t>are sorted </a:t>
            </a:r>
            <a:r>
              <a:rPr lang="en-US" dirty="0"/>
              <a:t>and collected according to the key values, therefore each </a:t>
            </a:r>
            <a:r>
              <a:rPr lang="en-US" dirty="0" smtClean="0"/>
              <a:t>reducer gets </a:t>
            </a:r>
            <a:r>
              <a:rPr lang="en-US" dirty="0"/>
              <a:t>the list of values related to a given key.</a:t>
            </a:r>
            <a:endParaRPr lang="en-US" dirty="0" smtClean="0"/>
          </a:p>
          <a:p>
            <a:pPr marL="285750" indent="-285750">
              <a:buFont typeface="Arial" panose="020B0604020202020204" pitchFamily="34" charset="0"/>
              <a:buChar char="•"/>
            </a:pPr>
            <a:endParaRPr lang="en-US" dirty="0"/>
          </a:p>
          <a:p>
            <a:pPr marL="285750" indent="-285750" algn="just">
              <a:buFont typeface="Arial" panose="020B0604020202020204" pitchFamily="34" charset="0"/>
              <a:buChar char="•"/>
            </a:pPr>
            <a:r>
              <a:rPr lang="en-US" dirty="0"/>
              <a:t>In the case of iterative graph processing algorithms, the </a:t>
            </a:r>
            <a:r>
              <a:rPr lang="en-US" dirty="0" smtClean="0"/>
              <a:t>graph structure </a:t>
            </a:r>
            <a:r>
              <a:rPr lang="en-US" dirty="0"/>
              <a:t>and other static data, which do not change through </a:t>
            </a:r>
            <a:r>
              <a:rPr lang="en-US" dirty="0" smtClean="0"/>
              <a:t>computation, must </a:t>
            </a:r>
            <a:r>
              <a:rPr lang="en-US" dirty="0"/>
              <a:t>be transferred over the network of </a:t>
            </a:r>
            <a:r>
              <a:rPr lang="en-US" dirty="0" smtClean="0"/>
              <a:t>computational nodes </a:t>
            </a:r>
            <a:r>
              <a:rPr lang="en-US" dirty="0"/>
              <a:t>from mappers to reducers at each single iteration</a:t>
            </a:r>
            <a:r>
              <a:rPr lang="en-US" dirty="0" smtClean="0"/>
              <a: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p:txBody>
      </p:sp>
      <p:sp>
        <p:nvSpPr>
          <p:cNvPr id="11" name="TextBox 10"/>
          <p:cNvSpPr txBox="1"/>
          <p:nvPr/>
        </p:nvSpPr>
        <p:spPr>
          <a:xfrm>
            <a:off x="7949374" y="5588077"/>
            <a:ext cx="4319430" cy="307777"/>
          </a:xfrm>
          <a:prstGeom prst="rect">
            <a:avLst/>
          </a:prstGeom>
          <a:noFill/>
        </p:spPr>
        <p:txBody>
          <a:bodyPr wrap="square" rtlCol="0">
            <a:spAutoFit/>
          </a:bodyPr>
          <a:lstStyle/>
          <a:p>
            <a:pPr algn="ctr"/>
            <a:r>
              <a:rPr lang="en-US" sz="1400" dirty="0"/>
              <a:t>Data flow in the MapReduce programming model.</a:t>
            </a:r>
          </a:p>
        </p:txBody>
      </p:sp>
    </p:spTree>
    <p:extLst>
      <p:ext uri="{BB962C8B-B14F-4D97-AF65-F5344CB8AC3E}">
        <p14:creationId xmlns:p14="http://schemas.microsoft.com/office/powerpoint/2010/main" val="135471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EF1EBB4-4C0E-4274-B1CA-47F484AFA212}" type="datetime1">
              <a:rPr lang="en-US" smtClean="0"/>
              <a:pPr/>
              <a:t>1/21/2016</a:t>
            </a:fld>
            <a:endParaRPr lang="en-US" dirty="0"/>
          </a:p>
        </p:txBody>
      </p:sp>
      <p:sp>
        <p:nvSpPr>
          <p:cNvPr id="5" name="Slide Number Placeholder 4"/>
          <p:cNvSpPr>
            <a:spLocks noGrp="1"/>
          </p:cNvSpPr>
          <p:nvPr>
            <p:ph type="sldNum" sz="quarter" idx="12"/>
          </p:nvPr>
        </p:nvSpPr>
        <p:spPr/>
        <p:txBody>
          <a:bodyPr/>
          <a:lstStyle/>
          <a:p>
            <a:fld id="{EB149EAC-8CF2-4DA6-99D3-B7316FCDE181}" type="slidenum">
              <a:rPr lang="en-US" smtClean="0"/>
              <a:pPr/>
              <a:t>15</a:t>
            </a:fld>
            <a:endParaRPr lang="en-US" dirty="0"/>
          </a:p>
        </p:txBody>
      </p:sp>
      <p:sp>
        <p:nvSpPr>
          <p:cNvPr id="6" name="Titolo 1"/>
          <p:cNvSpPr>
            <a:spLocks noGrp="1"/>
          </p:cNvSpPr>
          <p:nvPr>
            <p:ph type="title"/>
          </p:nvPr>
        </p:nvSpPr>
        <p:spPr>
          <a:xfrm>
            <a:off x="126099" y="-117452"/>
            <a:ext cx="10131425" cy="1456267"/>
          </a:xfrm>
        </p:spPr>
        <p:txBody>
          <a:bodyPr/>
          <a:lstStyle/>
          <a:p>
            <a:r>
              <a:rPr lang="it-IT" b="1" dirty="0" smtClean="0">
                <a:effectLst>
                  <a:outerShdw blurRad="38100" dist="38100" dir="2700000" algn="tl">
                    <a:srgbClr val="000000">
                      <a:alpha val="43137"/>
                    </a:srgbClr>
                  </a:outerShdw>
                </a:effectLst>
                <a:latin typeface="+mn-lt"/>
              </a:rPr>
              <a:t>BSP-BULK SYNCHRONOUS PARALLEL  </a:t>
            </a:r>
            <a:endParaRPr lang="it-IT" b="1" dirty="0">
              <a:effectLst>
                <a:outerShdw blurRad="38100" dist="38100" dir="2700000" algn="tl">
                  <a:srgbClr val="000000">
                    <a:alpha val="43137"/>
                  </a:srgbClr>
                </a:outerShdw>
              </a:effectLst>
              <a:latin typeface="+mn-lt"/>
            </a:endParaRPr>
          </a:p>
        </p:txBody>
      </p:sp>
      <p:sp>
        <p:nvSpPr>
          <p:cNvPr id="7" name="TextBox 6"/>
          <p:cNvSpPr txBox="1"/>
          <p:nvPr/>
        </p:nvSpPr>
        <p:spPr>
          <a:xfrm>
            <a:off x="210168" y="996195"/>
            <a:ext cx="6971586" cy="5632311"/>
          </a:xfrm>
          <a:prstGeom prst="rect">
            <a:avLst/>
          </a:prstGeom>
          <a:noFill/>
        </p:spPr>
        <p:txBody>
          <a:bodyPr wrap="square" rtlCol="0">
            <a:spAutoFit/>
          </a:bodyPr>
          <a:lstStyle/>
          <a:p>
            <a:pPr marL="285750" indent="-285750" algn="just">
              <a:buFont typeface="Arial" panose="020B0604020202020204" pitchFamily="34" charset="0"/>
              <a:buChar char="•"/>
            </a:pPr>
            <a:r>
              <a:rPr lang="en-US" dirty="0"/>
              <a:t>To address the problem of MapReduce inefficiency for </a:t>
            </a:r>
            <a:r>
              <a:rPr lang="en-US" dirty="0" smtClean="0"/>
              <a:t>iterative graph </a:t>
            </a:r>
            <a:r>
              <a:rPr lang="en-US" dirty="0"/>
              <a:t>processing, Google has created another a distributed, </a:t>
            </a:r>
            <a:r>
              <a:rPr lang="en-US" dirty="0" err="1" smtClean="0"/>
              <a:t>faulttolerant</a:t>
            </a:r>
            <a:r>
              <a:rPr lang="en-US" dirty="0" smtClean="0"/>
              <a:t> system </a:t>
            </a:r>
            <a:r>
              <a:rPr lang="en-US" dirty="0"/>
              <a:t>called </a:t>
            </a:r>
            <a:r>
              <a:rPr lang="en-US" dirty="0" err="1" smtClean="0"/>
              <a:t>Pregel</a:t>
            </a:r>
            <a:r>
              <a:rPr lang="en-US" dirty="0"/>
              <a:t>, which is based on the Bulk </a:t>
            </a:r>
            <a:r>
              <a:rPr lang="en-US" dirty="0" smtClean="0"/>
              <a:t>Synchronous Parallel </a:t>
            </a:r>
            <a:r>
              <a:rPr lang="en-US" dirty="0"/>
              <a:t>(BSP) processing </a:t>
            </a:r>
            <a:r>
              <a:rPr lang="en-US" dirty="0" smtClean="0"/>
              <a:t>model.</a:t>
            </a:r>
          </a:p>
          <a:p>
            <a:pPr marL="285750" indent="-285750">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The </a:t>
            </a:r>
            <a:r>
              <a:rPr lang="en-US" dirty="0"/>
              <a:t>computation process in BSP comprises of a series </a:t>
            </a:r>
            <a:r>
              <a:rPr lang="en-US" dirty="0" smtClean="0"/>
              <a:t>of </a:t>
            </a:r>
            <a:r>
              <a:rPr lang="en-US" dirty="0" err="1" smtClean="0"/>
              <a:t>supersteps</a:t>
            </a:r>
            <a:r>
              <a:rPr lang="en-US" dirty="0" smtClean="0"/>
              <a:t> (</a:t>
            </a:r>
            <a:r>
              <a:rPr lang="en-US" dirty="0"/>
              <a:t>equivalent to MapReduce iterations</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lgn="just">
              <a:buFont typeface="Arial" panose="020B0604020202020204" pitchFamily="34" charset="0"/>
              <a:buChar char="•"/>
            </a:pPr>
            <a:r>
              <a:rPr lang="en-US" dirty="0" err="1"/>
              <a:t>Pregel</a:t>
            </a:r>
            <a:r>
              <a:rPr lang="en-US" dirty="0"/>
              <a:t> </a:t>
            </a:r>
            <a:r>
              <a:rPr lang="en-US" dirty="0" smtClean="0"/>
              <a:t>and </a:t>
            </a:r>
            <a:r>
              <a:rPr lang="en-US" dirty="0" err="1" smtClean="0"/>
              <a:t>Pregel</a:t>
            </a:r>
            <a:r>
              <a:rPr lang="en-US" dirty="0" smtClean="0"/>
              <a:t>-inspired </a:t>
            </a:r>
            <a:r>
              <a:rPr lang="en-US" dirty="0"/>
              <a:t>graph analytics systems are vertex-centric: a </a:t>
            </a:r>
            <a:r>
              <a:rPr lang="en-US" dirty="0" smtClean="0"/>
              <a:t>single agent </a:t>
            </a:r>
            <a:r>
              <a:rPr lang="en-US" dirty="0"/>
              <a:t>computation has a graph representation in BSP. It </a:t>
            </a:r>
            <a:r>
              <a:rPr lang="en-US" dirty="0" smtClean="0"/>
              <a:t>consists of </a:t>
            </a:r>
            <a:r>
              <a:rPr lang="en-US" dirty="0"/>
              <a:t>graph vertex identifiers, their current values or states, as well </a:t>
            </a:r>
            <a:r>
              <a:rPr lang="en-US" dirty="0" smtClean="0"/>
              <a:t>as lists </a:t>
            </a:r>
            <a:r>
              <a:rPr lang="en-US" dirty="0"/>
              <a:t>of vertices’ outgoing </a:t>
            </a:r>
            <a:r>
              <a:rPr lang="en-US" dirty="0" smtClean="0"/>
              <a:t>edges.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lgn="just">
              <a:buFont typeface="Arial" panose="020B0604020202020204" pitchFamily="34" charset="0"/>
              <a:buChar char="•"/>
            </a:pPr>
            <a:r>
              <a:rPr lang="en-US" dirty="0"/>
              <a:t>Since the graph’s structure (especially edges and values </a:t>
            </a:r>
            <a:r>
              <a:rPr lang="en-US" dirty="0" smtClean="0"/>
              <a:t>assigned) does </a:t>
            </a:r>
            <a:r>
              <a:rPr lang="en-US" dirty="0"/>
              <a:t>not need to be sent over the network at every </a:t>
            </a:r>
            <a:r>
              <a:rPr lang="en-US" dirty="0" err="1" smtClean="0"/>
              <a:t>superstep</a:t>
            </a:r>
            <a:r>
              <a:rPr lang="en-US" dirty="0" smtClean="0"/>
              <a:t> (iteration</a:t>
            </a:r>
            <a:r>
              <a:rPr lang="en-US" dirty="0"/>
              <a:t>), BSP may be a very efficient graph </a:t>
            </a:r>
            <a:r>
              <a:rPr lang="en-US" dirty="0" smtClean="0"/>
              <a:t>computation model</a:t>
            </a:r>
            <a:r>
              <a:rPr lang="en-US" dirty="0"/>
              <a:t>. Only specific messages necessary for the algorithm </a:t>
            </a:r>
            <a:r>
              <a:rPr lang="en-US" dirty="0" smtClean="0"/>
              <a:t>execution are </a:t>
            </a:r>
            <a:r>
              <a:rPr lang="en-US" dirty="0"/>
              <a:t>exchanged between hosts.</a:t>
            </a:r>
            <a:endParaRPr lang="en-US" dirty="0"/>
          </a:p>
        </p:txBody>
      </p:sp>
      <p:pic>
        <p:nvPicPr>
          <p:cNvPr id="8" name="Picture 7"/>
          <p:cNvPicPr>
            <a:picLocks noChangeAspect="1"/>
          </p:cNvPicPr>
          <p:nvPr/>
        </p:nvPicPr>
        <p:blipFill>
          <a:blip r:embed="rId2"/>
          <a:stretch>
            <a:fillRect/>
          </a:stretch>
        </p:blipFill>
        <p:spPr>
          <a:xfrm>
            <a:off x="7458258" y="1202588"/>
            <a:ext cx="4553585" cy="2524477"/>
          </a:xfrm>
          <a:prstGeom prst="rect">
            <a:avLst/>
          </a:prstGeom>
        </p:spPr>
      </p:pic>
      <p:sp>
        <p:nvSpPr>
          <p:cNvPr id="9" name="TextBox 8"/>
          <p:cNvSpPr txBox="1"/>
          <p:nvPr/>
        </p:nvSpPr>
        <p:spPr>
          <a:xfrm>
            <a:off x="7205261" y="4000890"/>
            <a:ext cx="5059577" cy="307777"/>
          </a:xfrm>
          <a:prstGeom prst="rect">
            <a:avLst/>
          </a:prstGeom>
          <a:noFill/>
        </p:spPr>
        <p:txBody>
          <a:bodyPr wrap="square" rtlCol="0">
            <a:spAutoFit/>
          </a:bodyPr>
          <a:lstStyle/>
          <a:p>
            <a:pPr algn="ctr"/>
            <a:r>
              <a:rPr lang="en-US" sz="1400" dirty="0"/>
              <a:t>Data flow in the Bulk Synchronous Parallel programming model.</a:t>
            </a:r>
          </a:p>
        </p:txBody>
      </p:sp>
    </p:spTree>
    <p:extLst>
      <p:ext uri="{BB962C8B-B14F-4D97-AF65-F5344CB8AC3E}">
        <p14:creationId xmlns:p14="http://schemas.microsoft.com/office/powerpoint/2010/main" val="74490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EF1EBB4-4C0E-4274-B1CA-47F484AFA212}" type="datetime1">
              <a:rPr lang="en-US" smtClean="0"/>
              <a:pPr/>
              <a:t>1/21/2016</a:t>
            </a:fld>
            <a:endParaRPr lang="en-US" dirty="0"/>
          </a:p>
        </p:txBody>
      </p:sp>
      <p:sp>
        <p:nvSpPr>
          <p:cNvPr id="5" name="Slide Number Placeholder 4"/>
          <p:cNvSpPr>
            <a:spLocks noGrp="1"/>
          </p:cNvSpPr>
          <p:nvPr>
            <p:ph type="sldNum" sz="quarter" idx="12"/>
          </p:nvPr>
        </p:nvSpPr>
        <p:spPr/>
        <p:txBody>
          <a:bodyPr/>
          <a:lstStyle/>
          <a:p>
            <a:fld id="{EB149EAC-8CF2-4DA6-99D3-B7316FCDE181}" type="slidenum">
              <a:rPr lang="en-US" smtClean="0"/>
              <a:pPr/>
              <a:t>16</a:t>
            </a:fld>
            <a:endParaRPr lang="en-US" dirty="0"/>
          </a:p>
        </p:txBody>
      </p:sp>
      <p:sp>
        <p:nvSpPr>
          <p:cNvPr id="6" name="TextBox 5"/>
          <p:cNvSpPr txBox="1"/>
          <p:nvPr/>
        </p:nvSpPr>
        <p:spPr>
          <a:xfrm>
            <a:off x="617517" y="2870200"/>
            <a:ext cx="11023315" cy="707886"/>
          </a:xfrm>
          <a:prstGeom prst="rect">
            <a:avLst/>
          </a:prstGeom>
          <a:noFill/>
        </p:spPr>
        <p:txBody>
          <a:bodyPr wrap="square" rtlCol="0">
            <a:spAutoFit/>
          </a:bodyPr>
          <a:lstStyle/>
          <a:p>
            <a:pPr lvl="0" algn="ctr"/>
            <a:r>
              <a:rPr lang="en-US" sz="4000" b="1" dirty="0" smtClean="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Similarities between </a:t>
            </a:r>
            <a:r>
              <a:rPr lang="en-US" sz="4000" b="1"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MapReduce and BSP </a:t>
            </a:r>
          </a:p>
        </p:txBody>
      </p:sp>
    </p:spTree>
    <p:extLst>
      <p:ext uri="{BB962C8B-B14F-4D97-AF65-F5344CB8AC3E}">
        <p14:creationId xmlns:p14="http://schemas.microsoft.com/office/powerpoint/2010/main" val="398926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EF1EBB4-4C0E-4274-B1CA-47F484AFA212}" type="datetime1">
              <a:rPr lang="en-US" smtClean="0"/>
              <a:pPr/>
              <a:t>1/21/2016</a:t>
            </a:fld>
            <a:endParaRPr lang="en-US" dirty="0"/>
          </a:p>
        </p:txBody>
      </p:sp>
      <p:sp>
        <p:nvSpPr>
          <p:cNvPr id="5" name="Slide Number Placeholder 4"/>
          <p:cNvSpPr>
            <a:spLocks noGrp="1"/>
          </p:cNvSpPr>
          <p:nvPr>
            <p:ph type="sldNum" sz="quarter" idx="12"/>
          </p:nvPr>
        </p:nvSpPr>
        <p:spPr/>
        <p:txBody>
          <a:bodyPr/>
          <a:lstStyle/>
          <a:p>
            <a:fld id="{EB149EAC-8CF2-4DA6-99D3-B7316FCDE181}" type="slidenum">
              <a:rPr lang="en-US" smtClean="0"/>
              <a:pPr/>
              <a:t>17</a:t>
            </a:fld>
            <a:endParaRPr lang="en-US" dirty="0"/>
          </a:p>
        </p:txBody>
      </p:sp>
      <p:sp>
        <p:nvSpPr>
          <p:cNvPr id="6" name="TextBox 5"/>
          <p:cNvSpPr txBox="1"/>
          <p:nvPr/>
        </p:nvSpPr>
        <p:spPr>
          <a:xfrm>
            <a:off x="228599" y="393700"/>
            <a:ext cx="11147961" cy="1077218"/>
          </a:xfrm>
          <a:prstGeom prst="rect">
            <a:avLst/>
          </a:prstGeom>
          <a:noFill/>
        </p:spPr>
        <p:txBody>
          <a:bodyPr wrap="square" rtlCol="0">
            <a:spAutoFit/>
          </a:bodyPr>
          <a:lstStyle/>
          <a:p>
            <a:r>
              <a:rPr lang="en-US" sz="3200" b="1" dirty="0">
                <a:solidFill>
                  <a:schemeClr val="accent5">
                    <a:lumMod val="40000"/>
                    <a:lumOff val="60000"/>
                  </a:schemeClr>
                </a:solidFill>
              </a:rPr>
              <a:t>5. </a:t>
            </a:r>
            <a:r>
              <a:rPr lang="en-US" sz="3200" b="1" dirty="0" smtClean="0">
                <a:solidFill>
                  <a:schemeClr val="accent5">
                    <a:lumMod val="40000"/>
                    <a:lumOff val="60000"/>
                  </a:schemeClr>
                </a:solidFill>
              </a:rPr>
              <a:t>SIMILARITIES BETWEEN MAPREDUCE AND </a:t>
            </a:r>
            <a:r>
              <a:rPr lang="en-US" sz="3200" b="1" dirty="0">
                <a:solidFill>
                  <a:schemeClr val="accent5">
                    <a:lumMod val="40000"/>
                    <a:lumOff val="60000"/>
                  </a:schemeClr>
                </a:solidFill>
              </a:rPr>
              <a:t>BSP </a:t>
            </a:r>
          </a:p>
          <a:p>
            <a:endParaRPr lang="en-US" sz="3200" b="1" dirty="0">
              <a:solidFill>
                <a:schemeClr val="accent5">
                  <a:lumMod val="40000"/>
                  <a:lumOff val="60000"/>
                </a:schemeClr>
              </a:solidFill>
            </a:endParaRPr>
          </a:p>
        </p:txBody>
      </p:sp>
      <p:sp>
        <p:nvSpPr>
          <p:cNvPr id="7" name="TextBox 6"/>
          <p:cNvSpPr txBox="1"/>
          <p:nvPr/>
        </p:nvSpPr>
        <p:spPr>
          <a:xfrm>
            <a:off x="950026" y="1563872"/>
            <a:ext cx="8538358" cy="1446550"/>
          </a:xfrm>
          <a:prstGeom prst="rect">
            <a:avLst/>
          </a:prstGeom>
          <a:noFill/>
        </p:spPr>
        <p:txBody>
          <a:bodyPr wrap="square" rtlCol="0">
            <a:spAutoFit/>
          </a:bodyPr>
          <a:lstStyle/>
          <a:p>
            <a:pPr marL="457200" indent="-457200">
              <a:buAutoNum type="arabicPeriod"/>
            </a:pPr>
            <a:r>
              <a:rPr lang="en-US" sz="2400" b="1" dirty="0" smtClean="0"/>
              <a:t>Partitioning </a:t>
            </a:r>
            <a:r>
              <a:rPr lang="en-US" sz="2400" b="1" dirty="0" smtClean="0"/>
              <a:t>of the Graph Vertex </a:t>
            </a:r>
            <a:r>
              <a:rPr lang="en-US" sz="2400" b="1" dirty="0" smtClean="0"/>
              <a:t>Set</a:t>
            </a:r>
          </a:p>
          <a:p>
            <a:endParaRPr lang="en-US" sz="2400" b="1" dirty="0" smtClean="0"/>
          </a:p>
          <a:p>
            <a:pPr marL="800100" lvl="1" indent="-342900">
              <a:buFont typeface="Arial" panose="020B0604020202020204" pitchFamily="34" charset="0"/>
              <a:buChar char="•"/>
            </a:pPr>
            <a:r>
              <a:rPr lang="en-US" sz="2000" dirty="0" smtClean="0"/>
              <a:t>Range Partitioning </a:t>
            </a:r>
          </a:p>
          <a:p>
            <a:pPr marL="800100" lvl="1" indent="-342900">
              <a:buFont typeface="Arial" panose="020B0604020202020204" pitchFamily="34" charset="0"/>
              <a:buChar char="•"/>
            </a:pPr>
            <a:r>
              <a:rPr lang="en-US" sz="2000" dirty="0" smtClean="0"/>
              <a:t>Cluster Partitioning  </a:t>
            </a:r>
            <a:endParaRPr lang="en-US" sz="2000" dirty="0"/>
          </a:p>
        </p:txBody>
      </p:sp>
      <p:sp>
        <p:nvSpPr>
          <p:cNvPr id="8" name="TextBox 7"/>
          <p:cNvSpPr txBox="1"/>
          <p:nvPr/>
        </p:nvSpPr>
        <p:spPr>
          <a:xfrm>
            <a:off x="950026" y="3355091"/>
            <a:ext cx="8657112" cy="1200329"/>
          </a:xfrm>
          <a:prstGeom prst="rect">
            <a:avLst/>
          </a:prstGeom>
          <a:noFill/>
        </p:spPr>
        <p:txBody>
          <a:bodyPr wrap="square" rtlCol="0">
            <a:spAutoFit/>
          </a:bodyPr>
          <a:lstStyle/>
          <a:p>
            <a:r>
              <a:rPr lang="en-US" sz="2400" b="1" dirty="0" smtClean="0"/>
              <a:t>2. Aggregation of </a:t>
            </a:r>
            <a:r>
              <a:rPr lang="en-US" sz="2400" b="1" dirty="0" smtClean="0"/>
              <a:t>Message </a:t>
            </a:r>
            <a:endParaRPr lang="en-US" sz="2400" b="1" dirty="0"/>
          </a:p>
          <a:p>
            <a:endParaRPr lang="en-US" sz="2400" b="1" dirty="0" smtClean="0"/>
          </a:p>
          <a:p>
            <a:pPr marL="800100" lvl="1" indent="-342900">
              <a:buFont typeface="Arial" panose="020B0604020202020204" pitchFamily="34" charset="0"/>
              <a:buChar char="•"/>
            </a:pPr>
            <a:r>
              <a:rPr lang="en-US" sz="2000" dirty="0" smtClean="0"/>
              <a:t>Combiners (Cumulative &amp; Associative )</a:t>
            </a:r>
            <a:r>
              <a:rPr lang="en-US" sz="2400" b="1" dirty="0" smtClean="0"/>
              <a:t> </a:t>
            </a:r>
            <a:endParaRPr lang="en-US" sz="2400" b="1" dirty="0"/>
          </a:p>
        </p:txBody>
      </p:sp>
      <p:sp>
        <p:nvSpPr>
          <p:cNvPr id="9" name="TextBox 8"/>
          <p:cNvSpPr txBox="1"/>
          <p:nvPr/>
        </p:nvSpPr>
        <p:spPr>
          <a:xfrm>
            <a:off x="950026" y="4894595"/>
            <a:ext cx="10331532" cy="1446550"/>
          </a:xfrm>
          <a:prstGeom prst="rect">
            <a:avLst/>
          </a:prstGeom>
          <a:noFill/>
        </p:spPr>
        <p:txBody>
          <a:bodyPr wrap="square" rtlCol="0">
            <a:spAutoFit/>
          </a:bodyPr>
          <a:lstStyle/>
          <a:p>
            <a:r>
              <a:rPr lang="en-US" sz="2400" b="1" dirty="0" smtClean="0"/>
              <a:t>3. Graph Processing  Using Map-Side Join Design Pattern in </a:t>
            </a:r>
            <a:r>
              <a:rPr lang="en-US" sz="2400" b="1" dirty="0" smtClean="0"/>
              <a:t>MapReduce</a:t>
            </a:r>
          </a:p>
          <a:p>
            <a:pPr lvl="1"/>
            <a:endParaRPr lang="en-US" sz="2400" b="1" dirty="0"/>
          </a:p>
          <a:p>
            <a:pPr marL="800100" lvl="1" indent="-342900">
              <a:buFont typeface="Arial" panose="020B0604020202020204" pitchFamily="34" charset="0"/>
              <a:buChar char="•"/>
            </a:pPr>
            <a:r>
              <a:rPr lang="en-US" sz="2000" dirty="0" err="1" smtClean="0"/>
              <a:t>Schimmy</a:t>
            </a:r>
            <a:endParaRPr lang="en-US" sz="2000" dirty="0" smtClean="0"/>
          </a:p>
          <a:p>
            <a:pPr marL="800100" lvl="1" indent="-342900">
              <a:buFont typeface="Arial" panose="020B0604020202020204" pitchFamily="34" charset="0"/>
              <a:buChar char="•"/>
            </a:pPr>
            <a:r>
              <a:rPr lang="en-US" sz="2000" dirty="0" smtClean="0"/>
              <a:t>Map-Side Join </a:t>
            </a:r>
            <a:r>
              <a:rPr lang="en-US" sz="2000" dirty="0" smtClean="0"/>
              <a:t>   </a:t>
            </a:r>
            <a:endParaRPr lang="en-US" sz="2000" dirty="0"/>
          </a:p>
        </p:txBody>
      </p:sp>
    </p:spTree>
    <p:extLst>
      <p:ext uri="{BB962C8B-B14F-4D97-AF65-F5344CB8AC3E}">
        <p14:creationId xmlns:p14="http://schemas.microsoft.com/office/powerpoint/2010/main" val="306432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C0CBF40-CAAA-43BF-8D09-0BA73616324B}" type="datetime1">
              <a:rPr lang="en-US" smtClean="0"/>
              <a:t>1/21/2016</a:t>
            </a:fld>
            <a:endParaRPr lang="en-US"/>
          </a:p>
        </p:txBody>
      </p:sp>
      <p:sp>
        <p:nvSpPr>
          <p:cNvPr id="5" name="Slide Number Placeholder 4"/>
          <p:cNvSpPr>
            <a:spLocks noGrp="1"/>
          </p:cNvSpPr>
          <p:nvPr>
            <p:ph type="sldNum" sz="quarter" idx="12"/>
          </p:nvPr>
        </p:nvSpPr>
        <p:spPr/>
        <p:txBody>
          <a:bodyPr/>
          <a:lstStyle/>
          <a:p>
            <a:fld id="{EB149EAC-8CF2-4DA6-99D3-B7316FCDE181}" type="slidenum">
              <a:rPr lang="en-US" smtClean="0"/>
              <a:t>18</a:t>
            </a:fld>
            <a:endParaRPr lang="en-US"/>
          </a:p>
        </p:txBody>
      </p:sp>
      <p:sp>
        <p:nvSpPr>
          <p:cNvPr id="6" name="TextBox 5"/>
          <p:cNvSpPr txBox="1"/>
          <p:nvPr/>
        </p:nvSpPr>
        <p:spPr>
          <a:xfrm>
            <a:off x="1008208" y="2858325"/>
            <a:ext cx="9809018" cy="1323439"/>
          </a:xfrm>
          <a:prstGeom prst="rect">
            <a:avLst/>
          </a:prstGeom>
          <a:noFill/>
        </p:spPr>
        <p:txBody>
          <a:bodyPr wrap="square" rtlCol="0">
            <a:spAutoFit/>
          </a:bodyPr>
          <a:lstStyle/>
          <a:p>
            <a:pPr lvl="0" algn="ctr"/>
            <a:r>
              <a:rPr lang="en-US" sz="4000" b="1"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Selected graph algorithms implementing parallel processing</a:t>
            </a:r>
          </a:p>
        </p:txBody>
      </p:sp>
    </p:spTree>
    <p:extLst>
      <p:ext uri="{BB962C8B-B14F-4D97-AF65-F5344CB8AC3E}">
        <p14:creationId xmlns:p14="http://schemas.microsoft.com/office/powerpoint/2010/main" val="391858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01" y="1686297"/>
            <a:ext cx="10131425" cy="4104904"/>
          </a:xfrm>
        </p:spPr>
        <p:txBody>
          <a:bodyPr/>
          <a:lstStyle/>
          <a:p>
            <a:pPr marL="0" indent="0">
              <a:buNone/>
            </a:pPr>
            <a:r>
              <a:rPr lang="en-US" sz="2400" dirty="0" smtClean="0"/>
              <a:t>To evaluate the efficiency and other features of different parallel graph processing models, two separate problems were selected</a:t>
            </a:r>
            <a:r>
              <a:rPr lang="en-US" dirty="0" smtClean="0"/>
              <a:t>:</a:t>
            </a:r>
          </a:p>
          <a:p>
            <a:pPr marL="0" indent="0">
              <a:buNone/>
            </a:pPr>
            <a:endParaRPr lang="en-US" dirty="0" smtClean="0"/>
          </a:p>
          <a:p>
            <a:r>
              <a:rPr lang="en-US" sz="2000" dirty="0" smtClean="0"/>
              <a:t>calculation of single source shortest paths (SSSP)</a:t>
            </a:r>
          </a:p>
          <a:p>
            <a:pPr algn="just"/>
            <a:r>
              <a:rPr lang="it-IT" sz="2000" dirty="0" err="1" smtClean="0"/>
              <a:t>collective</a:t>
            </a:r>
            <a:r>
              <a:rPr lang="it-IT" sz="2000" dirty="0" smtClean="0"/>
              <a:t> </a:t>
            </a:r>
            <a:r>
              <a:rPr lang="it-IT" sz="2000" dirty="0" err="1" smtClean="0"/>
              <a:t>classification</a:t>
            </a:r>
            <a:r>
              <a:rPr lang="it-IT" sz="2000" dirty="0" smtClean="0"/>
              <a:t> </a:t>
            </a:r>
            <a:r>
              <a:rPr lang="it-IT" sz="2000" dirty="0" err="1" smtClean="0"/>
              <a:t>algorithm</a:t>
            </a:r>
            <a:r>
              <a:rPr lang="it-IT" sz="2000" dirty="0" smtClean="0"/>
              <a:t> </a:t>
            </a:r>
            <a:r>
              <a:rPr lang="it-IT" sz="2000" dirty="0" err="1" smtClean="0"/>
              <a:t>based</a:t>
            </a:r>
            <a:r>
              <a:rPr lang="it-IT" sz="2000" dirty="0" smtClean="0"/>
              <a:t> on </a:t>
            </a:r>
            <a:r>
              <a:rPr lang="it-IT" sz="2000" dirty="0" err="1" smtClean="0"/>
              <a:t>Relational</a:t>
            </a:r>
            <a:r>
              <a:rPr lang="it-IT" sz="2000" dirty="0" smtClean="0"/>
              <a:t> </a:t>
            </a:r>
            <a:r>
              <a:rPr lang="it-IT" sz="2000" dirty="0" err="1" smtClean="0"/>
              <a:t>Influence</a:t>
            </a:r>
            <a:r>
              <a:rPr lang="it-IT" sz="2000" dirty="0" smtClean="0"/>
              <a:t> </a:t>
            </a:r>
            <a:r>
              <a:rPr lang="it-IT" sz="2000" dirty="0" err="1" smtClean="0"/>
              <a:t>Propagation</a:t>
            </a:r>
            <a:r>
              <a:rPr lang="it-IT" sz="2000" dirty="0" smtClean="0"/>
              <a:t> (RIP) </a:t>
            </a:r>
            <a:r>
              <a:rPr lang="en-US" sz="2000" dirty="0" smtClean="0"/>
              <a:t>used for collective classification of graph vertices</a:t>
            </a:r>
          </a:p>
          <a:p>
            <a:endParaRPr lang="en-US" dirty="0"/>
          </a:p>
          <a:p>
            <a:pPr marL="0" indent="0" algn="just">
              <a:buNone/>
            </a:pPr>
            <a:r>
              <a:rPr lang="en-US" sz="2400" dirty="0" smtClean="0"/>
              <a:t>The analysis of the efficiency of SSSP and RIP solutions could also be common for other similar graph algorithms</a:t>
            </a:r>
            <a:endParaRPr lang="it-IT" sz="2400" dirty="0" smtClean="0"/>
          </a:p>
          <a:p>
            <a:endParaRPr lang="it-IT" dirty="0"/>
          </a:p>
        </p:txBody>
      </p:sp>
      <p:sp>
        <p:nvSpPr>
          <p:cNvPr id="4" name="Date Placeholder 3"/>
          <p:cNvSpPr>
            <a:spLocks noGrp="1"/>
          </p:cNvSpPr>
          <p:nvPr>
            <p:ph type="dt" sz="half" idx="10"/>
          </p:nvPr>
        </p:nvSpPr>
        <p:spPr/>
        <p:txBody>
          <a:bodyPr/>
          <a:lstStyle/>
          <a:p>
            <a:fld id="{CAD98D8F-8F6F-4C28-A66A-2E9248C16FF3}" type="datetime1">
              <a:rPr lang="en-US" smtClean="0"/>
              <a:t>1/21/2016</a:t>
            </a:fld>
            <a:endParaRPr lang="en-US" dirty="0"/>
          </a:p>
        </p:txBody>
      </p:sp>
      <p:sp>
        <p:nvSpPr>
          <p:cNvPr id="6" name="Slide Number Placeholder 5"/>
          <p:cNvSpPr>
            <a:spLocks noGrp="1"/>
          </p:cNvSpPr>
          <p:nvPr>
            <p:ph type="sldNum" sz="quarter" idx="12"/>
          </p:nvPr>
        </p:nvSpPr>
        <p:spPr/>
        <p:txBody>
          <a:bodyPr/>
          <a:lstStyle/>
          <a:p>
            <a:fld id="{EB149EAC-8CF2-4DA6-99D3-B7316FCDE181}" type="slidenum">
              <a:rPr lang="en-US" smtClean="0"/>
              <a:t>19</a:t>
            </a:fld>
            <a:endParaRPr lang="en-US"/>
          </a:p>
        </p:txBody>
      </p:sp>
      <p:sp>
        <p:nvSpPr>
          <p:cNvPr id="7" name="TextBox 6"/>
          <p:cNvSpPr txBox="1"/>
          <p:nvPr/>
        </p:nvSpPr>
        <p:spPr>
          <a:xfrm>
            <a:off x="228600" y="393700"/>
            <a:ext cx="11195462" cy="584775"/>
          </a:xfrm>
          <a:prstGeom prst="rect">
            <a:avLst/>
          </a:prstGeom>
          <a:noFill/>
        </p:spPr>
        <p:txBody>
          <a:bodyPr wrap="square" rtlCol="0">
            <a:spAutoFit/>
          </a:bodyPr>
          <a:lstStyle/>
          <a:p>
            <a:r>
              <a:rPr lang="en-US" sz="3200" b="1" dirty="0">
                <a:solidFill>
                  <a:schemeClr val="accent5">
                    <a:lumMod val="40000"/>
                    <a:lumOff val="60000"/>
                  </a:schemeClr>
                </a:solidFill>
              </a:rPr>
              <a:t>6</a:t>
            </a:r>
            <a:r>
              <a:rPr lang="en-US" sz="3200" b="1" dirty="0" smtClean="0">
                <a:solidFill>
                  <a:schemeClr val="accent5">
                    <a:lumMod val="40000"/>
                    <a:lumOff val="60000"/>
                  </a:schemeClr>
                </a:solidFill>
              </a:rPr>
              <a:t>. Selected </a:t>
            </a:r>
            <a:r>
              <a:rPr lang="en-US" sz="3200" b="1" dirty="0">
                <a:solidFill>
                  <a:schemeClr val="accent5">
                    <a:lumMod val="40000"/>
                    <a:lumOff val="60000"/>
                  </a:schemeClr>
                </a:solidFill>
              </a:rPr>
              <a:t>graph algorithms implementing parallel processing</a:t>
            </a:r>
          </a:p>
        </p:txBody>
      </p:sp>
    </p:spTree>
    <p:extLst>
      <p:ext uri="{BB962C8B-B14F-4D97-AF65-F5344CB8AC3E}">
        <p14:creationId xmlns:p14="http://schemas.microsoft.com/office/powerpoint/2010/main" val="129931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anim calcmode="lin" valueType="num">
                                      <p:cBhvr>
                                        <p:cTn id="2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3" y="41065"/>
            <a:ext cx="12405042" cy="2652799"/>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b="1" dirty="0" smtClean="0">
                <a:solidFill>
                  <a:schemeClr val="accent4">
                    <a:lumMod val="40000"/>
                    <a:lumOff val="60000"/>
                  </a:schemeClr>
                </a:solidFill>
                <a:effectLst>
                  <a:outerShdw blurRad="38100" dist="38100" dir="2700000" algn="tl">
                    <a:srgbClr val="000000">
                      <a:alpha val="43137"/>
                    </a:srgbClr>
                  </a:outerShdw>
                </a:effectLst>
                <a:latin typeface="Calibri "/>
              </a:rPr>
              <a:t>Parallel </a:t>
            </a:r>
            <a:r>
              <a:rPr lang="en-US" b="1" dirty="0">
                <a:solidFill>
                  <a:schemeClr val="accent4">
                    <a:lumMod val="40000"/>
                    <a:lumOff val="60000"/>
                  </a:schemeClr>
                </a:solidFill>
                <a:effectLst>
                  <a:outerShdw blurRad="38100" dist="38100" dir="2700000" algn="tl">
                    <a:srgbClr val="000000">
                      <a:alpha val="43137"/>
                    </a:srgbClr>
                  </a:outerShdw>
                </a:effectLst>
                <a:latin typeface="Calibri "/>
              </a:rPr>
              <a:t>processing of large graphs</a:t>
            </a:r>
            <a:r>
              <a:rPr lang="en-US" dirty="0">
                <a:latin typeface="Calibri "/>
              </a:rPr>
              <a:t/>
            </a:r>
            <a:br>
              <a:rPr lang="en-US" dirty="0">
                <a:latin typeface="Calibri "/>
              </a:rPr>
            </a:br>
            <a:r>
              <a:rPr lang="en-US" b="1" dirty="0" smtClean="0">
                <a:solidFill>
                  <a:schemeClr val="bg2">
                    <a:lumMod val="40000"/>
                    <a:lumOff val="60000"/>
                  </a:schemeClr>
                </a:solidFill>
                <a:effectLst>
                  <a:outerShdw blurRad="38100" dist="38100" dir="2700000" algn="tl">
                    <a:srgbClr val="000000">
                      <a:alpha val="43137"/>
                    </a:srgbClr>
                  </a:outerShdw>
                </a:effectLst>
                <a:latin typeface="Calibri "/>
              </a:rPr>
              <a:t>Written By </a:t>
            </a:r>
            <a:r>
              <a:rPr lang="en-US" dirty="0" smtClean="0"/>
              <a:t/>
            </a:r>
            <a:br>
              <a:rPr lang="en-US" dirty="0" smtClean="0"/>
            </a:br>
            <a:r>
              <a:rPr lang="en-US" dirty="0" smtClean="0"/>
              <a:t/>
            </a:r>
            <a:br>
              <a:rPr lang="en-US" dirty="0" smtClean="0"/>
            </a:br>
            <a:r>
              <a:rPr lang="pl-PL" sz="2800" dirty="0" smtClean="0">
                <a:latin typeface="Times New Roman" panose="02020603050405020304" pitchFamily="18" charset="0"/>
                <a:cs typeface="Times New Roman" panose="02020603050405020304" pitchFamily="18" charset="0"/>
              </a:rPr>
              <a:t>Tomasz </a:t>
            </a:r>
            <a:r>
              <a:rPr lang="pl-PL" sz="2800" dirty="0">
                <a:latin typeface="Times New Roman" panose="02020603050405020304" pitchFamily="18" charset="0"/>
                <a:cs typeface="Times New Roman" panose="02020603050405020304" pitchFamily="18" charset="0"/>
              </a:rPr>
              <a:t>Kajdanowicz</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Przemyslaw Kazienko</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Wojciech </a:t>
            </a:r>
            <a:r>
              <a:rPr lang="pl-PL" sz="2800" dirty="0" smtClean="0">
                <a:latin typeface="Times New Roman" panose="02020603050405020304" pitchFamily="18" charset="0"/>
                <a:cs typeface="Times New Roman" panose="02020603050405020304" pitchFamily="18" charset="0"/>
              </a:rPr>
              <a:t>Indyk</a:t>
            </a: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000" dirty="0" smtClean="0">
                <a:solidFill>
                  <a:schemeClr val="tx2">
                    <a:lumMod val="75000"/>
                  </a:schemeClr>
                </a:solidFill>
                <a:latin typeface="Calibri "/>
              </a:rPr>
              <a:t>Wroclaw University of Technology, Poland</a:t>
            </a:r>
            <a:r>
              <a:rPr lang="en-US" b="0" dirty="0" smtClean="0"/>
              <a:t/>
            </a:r>
            <a:br>
              <a:rPr lang="en-US" b="0" dirty="0" smtClean="0"/>
            </a:br>
            <a:r>
              <a:rPr lang="en-US" sz="1800" b="0" dirty="0" smtClean="0"/>
              <a:t/>
            </a:r>
            <a:br>
              <a:rPr lang="en-US" sz="1800" b="0" dirty="0" smtClean="0"/>
            </a:br>
            <a:r>
              <a:rPr lang="en-US" b="0" dirty="0" smtClean="0"/>
              <a:t/>
            </a:r>
            <a:br>
              <a:rPr lang="en-US" b="0" dirty="0" smtClean="0"/>
            </a:br>
            <a:r>
              <a:rPr lang="en-US" dirty="0" smtClean="0"/>
              <a:t/>
            </a:r>
            <a:br>
              <a:rPr lang="en-US" dirty="0" smtClean="0"/>
            </a:br>
            <a:endParaRPr lang="en-US" dirty="0"/>
          </a:p>
        </p:txBody>
      </p:sp>
      <p:sp>
        <p:nvSpPr>
          <p:cNvPr id="9" name="Date Placeholder 8"/>
          <p:cNvSpPr>
            <a:spLocks noGrp="1"/>
          </p:cNvSpPr>
          <p:nvPr>
            <p:ph type="dt" sz="half" idx="10"/>
          </p:nvPr>
        </p:nvSpPr>
        <p:spPr>
          <a:xfrm>
            <a:off x="10316216" y="6444962"/>
            <a:ext cx="1600200" cy="377825"/>
          </a:xfrm>
        </p:spPr>
        <p:txBody>
          <a:bodyPr/>
          <a:lstStyle/>
          <a:p>
            <a:fld id="{74194066-1944-441E-8C91-7208CD8252DA}" type="datetime1">
              <a:rPr lang="en-US" smtClean="0"/>
              <a:t>1/21/2016</a:t>
            </a:fld>
            <a:endParaRPr lang="en-US" dirty="0"/>
          </a:p>
        </p:txBody>
      </p:sp>
      <p:sp>
        <p:nvSpPr>
          <p:cNvPr id="12" name="Slide Number Placeholder 11"/>
          <p:cNvSpPr>
            <a:spLocks noGrp="1"/>
          </p:cNvSpPr>
          <p:nvPr>
            <p:ph type="sldNum" sz="quarter" idx="12"/>
          </p:nvPr>
        </p:nvSpPr>
        <p:spPr>
          <a:xfrm>
            <a:off x="11640833" y="6480175"/>
            <a:ext cx="551167" cy="377825"/>
          </a:xfrm>
        </p:spPr>
        <p:txBody>
          <a:bodyPr/>
          <a:lstStyle/>
          <a:p>
            <a:fld id="{EB149EAC-8CF2-4DA6-99D3-B7316FCDE181}" type="slidenum">
              <a:rPr lang="en-US" smtClean="0"/>
              <a:t>2</a:t>
            </a:fld>
            <a:endParaRPr lang="en-US"/>
          </a:p>
        </p:txBody>
      </p:sp>
      <p:sp>
        <p:nvSpPr>
          <p:cNvPr id="14" name="TextBox 13"/>
          <p:cNvSpPr txBox="1"/>
          <p:nvPr/>
        </p:nvSpPr>
        <p:spPr>
          <a:xfrm>
            <a:off x="112784" y="3472458"/>
            <a:ext cx="12191999" cy="3139321"/>
          </a:xfrm>
          <a:prstGeom prst="rect">
            <a:avLst/>
          </a:prstGeom>
          <a:noFill/>
        </p:spPr>
        <p:txBody>
          <a:bodyPr wrap="square" rtlCol="0">
            <a:spAutoFit/>
          </a:bodyPr>
          <a:lstStyle/>
          <a:p>
            <a:pPr algn="ctr"/>
            <a:r>
              <a:rPr lang="en-US" sz="1600" cap="all" dirty="0">
                <a:ln w="3175" cmpd="sng">
                  <a:noFill/>
                </a:ln>
                <a:solidFill>
                  <a:prstClr val="white"/>
                </a:solidFill>
                <a:latin typeface="Calibri Light" panose="020F0302020204030204"/>
                <a:ea typeface="+mj-ea"/>
                <a:cs typeface="+mj-cs"/>
              </a:rPr>
              <a:t>PUBLISHED BY </a:t>
            </a:r>
            <a:br>
              <a:rPr lang="en-US" sz="1600" cap="all" dirty="0">
                <a:ln w="3175" cmpd="sng">
                  <a:noFill/>
                </a:ln>
                <a:solidFill>
                  <a:prstClr val="white"/>
                </a:solidFill>
                <a:latin typeface="Calibri Light" panose="020F0302020204030204"/>
                <a:ea typeface="+mj-ea"/>
                <a:cs typeface="+mj-cs"/>
              </a:rPr>
            </a:br>
            <a:r>
              <a:rPr lang="en-US" sz="2000" cap="all" dirty="0">
                <a:ln w="3175" cmpd="sng">
                  <a:noFill/>
                </a:ln>
                <a:solidFill>
                  <a:prstClr val="white"/>
                </a:solidFill>
                <a:latin typeface="Calibri Light" panose="020F0302020204030204"/>
                <a:ea typeface="+mj-ea"/>
                <a:cs typeface="+mj-cs"/>
              </a:rPr>
              <a:t>Elsevier JURNAL </a:t>
            </a:r>
            <a:r>
              <a:rPr lang="en-US" sz="1600" cap="all" dirty="0">
                <a:ln w="3175" cmpd="sng">
                  <a:noFill/>
                </a:ln>
                <a:solidFill>
                  <a:prstClr val="white"/>
                </a:solidFill>
                <a:latin typeface="Calibri Light" panose="020F0302020204030204"/>
                <a:ea typeface="+mj-ea"/>
                <a:cs typeface="+mj-cs"/>
              </a:rPr>
              <a:t/>
            </a:r>
            <a:br>
              <a:rPr lang="en-US" sz="1600" cap="all" dirty="0">
                <a:ln w="3175" cmpd="sng">
                  <a:noFill/>
                </a:ln>
                <a:solidFill>
                  <a:prstClr val="white"/>
                </a:solidFill>
                <a:latin typeface="Calibri Light" panose="020F0302020204030204"/>
                <a:ea typeface="+mj-ea"/>
                <a:cs typeface="+mj-cs"/>
              </a:rPr>
            </a:br>
            <a:r>
              <a:rPr lang="en-US" sz="1600" cap="all" dirty="0">
                <a:ln w="3175" cmpd="sng">
                  <a:noFill/>
                </a:ln>
                <a:solidFill>
                  <a:prstClr val="white"/>
                </a:solidFill>
                <a:latin typeface="Calibri Light" panose="020F0302020204030204"/>
                <a:ea typeface="+mj-ea"/>
                <a:cs typeface="+mj-cs"/>
              </a:rPr>
              <a:t/>
            </a:r>
            <a:br>
              <a:rPr lang="en-US" sz="1600" cap="all" dirty="0">
                <a:ln w="3175" cmpd="sng">
                  <a:noFill/>
                </a:ln>
                <a:solidFill>
                  <a:prstClr val="white"/>
                </a:solidFill>
                <a:latin typeface="Calibri Light" panose="020F0302020204030204"/>
                <a:ea typeface="+mj-ea"/>
                <a:cs typeface="+mj-cs"/>
              </a:rPr>
            </a:br>
            <a:r>
              <a:rPr lang="en-US" sz="1600" cap="all" dirty="0">
                <a:ln w="3175" cmpd="sng">
                  <a:noFill/>
                </a:ln>
                <a:solidFill>
                  <a:prstClr val="white"/>
                </a:solidFill>
                <a:latin typeface="Calibri Light" panose="020F0302020204030204"/>
                <a:ea typeface="+mj-ea"/>
                <a:cs typeface="+mj-cs"/>
              </a:rPr>
              <a:t/>
            </a:r>
            <a:br>
              <a:rPr lang="en-US" sz="1600" cap="all" dirty="0">
                <a:ln w="3175" cmpd="sng">
                  <a:noFill/>
                </a:ln>
                <a:solidFill>
                  <a:prstClr val="white"/>
                </a:solidFill>
                <a:latin typeface="Calibri Light" panose="020F0302020204030204"/>
                <a:ea typeface="+mj-ea"/>
                <a:cs typeface="+mj-cs"/>
              </a:rPr>
            </a:br>
            <a:r>
              <a:rPr lang="en-US" sz="1600" cap="all" dirty="0">
                <a:ln w="3175" cmpd="sng">
                  <a:noFill/>
                </a:ln>
                <a:solidFill>
                  <a:prstClr val="white"/>
                </a:solidFill>
                <a:latin typeface="Calibri Light" panose="020F0302020204030204"/>
                <a:ea typeface="+mj-ea"/>
                <a:cs typeface="+mj-cs"/>
              </a:rPr>
              <a:t/>
            </a:r>
            <a:br>
              <a:rPr lang="en-US" sz="1600" cap="all" dirty="0">
                <a:ln w="3175" cmpd="sng">
                  <a:noFill/>
                </a:ln>
                <a:solidFill>
                  <a:prstClr val="white"/>
                </a:solidFill>
                <a:latin typeface="Calibri Light" panose="020F0302020204030204"/>
                <a:ea typeface="+mj-ea"/>
                <a:cs typeface="+mj-cs"/>
              </a:rPr>
            </a:br>
            <a:r>
              <a:rPr lang="en-US" sz="1600" cap="all" dirty="0">
                <a:ln w="3175" cmpd="sng">
                  <a:noFill/>
                </a:ln>
                <a:solidFill>
                  <a:prstClr val="white"/>
                </a:solidFill>
                <a:latin typeface="Calibri Light" panose="020F0302020204030204"/>
                <a:ea typeface="+mj-ea"/>
                <a:cs typeface="+mj-cs"/>
              </a:rPr>
              <a:t/>
            </a:r>
            <a:br>
              <a:rPr lang="en-US" sz="1600" cap="all" dirty="0">
                <a:ln w="3175" cmpd="sng">
                  <a:noFill/>
                </a:ln>
                <a:solidFill>
                  <a:prstClr val="white"/>
                </a:solidFill>
                <a:latin typeface="Calibri Light" panose="020F0302020204030204"/>
                <a:ea typeface="+mj-ea"/>
                <a:cs typeface="+mj-cs"/>
              </a:rPr>
            </a:br>
            <a:r>
              <a:rPr lang="en-US" sz="1600" cap="all" dirty="0">
                <a:ln w="3175" cmpd="sng">
                  <a:noFill/>
                </a:ln>
                <a:solidFill>
                  <a:prstClr val="white"/>
                </a:solidFill>
                <a:latin typeface="Calibri Light" panose="020F0302020204030204"/>
                <a:ea typeface="+mj-ea"/>
                <a:cs typeface="+mj-cs"/>
              </a:rPr>
              <a:t/>
            </a:r>
            <a:br>
              <a:rPr lang="en-US" sz="1600" cap="all" dirty="0">
                <a:ln w="3175" cmpd="sng">
                  <a:noFill/>
                </a:ln>
                <a:solidFill>
                  <a:prstClr val="white"/>
                </a:solidFill>
                <a:latin typeface="Calibri Light" panose="020F0302020204030204"/>
                <a:ea typeface="+mj-ea"/>
                <a:cs typeface="+mj-cs"/>
              </a:rPr>
            </a:br>
            <a:r>
              <a:rPr lang="en-US" sz="1600" cap="all" dirty="0">
                <a:ln w="3175" cmpd="sng">
                  <a:noFill/>
                </a:ln>
                <a:solidFill>
                  <a:prstClr val="white"/>
                </a:solidFill>
                <a:latin typeface="Calibri Light" panose="020F0302020204030204"/>
                <a:ea typeface="+mj-ea"/>
                <a:cs typeface="+mj-cs"/>
              </a:rPr>
              <a:t/>
            </a:r>
            <a:br>
              <a:rPr lang="en-US" sz="1600" cap="all" dirty="0">
                <a:ln w="3175" cmpd="sng">
                  <a:noFill/>
                </a:ln>
                <a:solidFill>
                  <a:prstClr val="white"/>
                </a:solidFill>
                <a:latin typeface="Calibri Light" panose="020F0302020204030204"/>
                <a:ea typeface="+mj-ea"/>
                <a:cs typeface="+mj-cs"/>
              </a:rPr>
            </a:br>
            <a:r>
              <a:rPr lang="en-US" sz="1600" cap="all" dirty="0">
                <a:ln w="3175" cmpd="sng">
                  <a:noFill/>
                </a:ln>
                <a:solidFill>
                  <a:prstClr val="white"/>
                </a:solidFill>
                <a:latin typeface="Calibri Light" panose="020F0302020204030204"/>
                <a:ea typeface="+mj-ea"/>
                <a:cs typeface="+mj-cs"/>
              </a:rPr>
              <a:t/>
            </a:r>
            <a:br>
              <a:rPr lang="en-US" sz="1600" cap="all" dirty="0">
                <a:ln w="3175" cmpd="sng">
                  <a:noFill/>
                </a:ln>
                <a:solidFill>
                  <a:prstClr val="white"/>
                </a:solidFill>
                <a:latin typeface="Calibri Light" panose="020F0302020204030204"/>
                <a:ea typeface="+mj-ea"/>
                <a:cs typeface="+mj-cs"/>
              </a:rPr>
            </a:br>
            <a:endParaRPr lang="en-US" sz="1600" cap="all" dirty="0" smtClean="0">
              <a:ln w="3175" cmpd="sng">
                <a:noFill/>
              </a:ln>
              <a:solidFill>
                <a:prstClr val="white"/>
              </a:solidFill>
              <a:latin typeface="Calibri Light" panose="020F0302020204030204"/>
              <a:ea typeface="+mj-ea"/>
              <a:cs typeface="+mj-cs"/>
            </a:endParaRPr>
          </a:p>
          <a:p>
            <a:pPr algn="ctr"/>
            <a:r>
              <a:rPr lang="en-US" sz="1600" cap="all" dirty="0">
                <a:ln w="3175" cmpd="sng">
                  <a:noFill/>
                </a:ln>
                <a:solidFill>
                  <a:prstClr val="white"/>
                </a:solidFill>
                <a:latin typeface="Calibri Light" panose="020F0302020204030204"/>
                <a:ea typeface="+mj-ea"/>
                <a:cs typeface="+mj-cs"/>
              </a:rPr>
              <a:t/>
            </a:r>
            <a:br>
              <a:rPr lang="en-US" sz="1600" cap="all" dirty="0">
                <a:ln w="3175" cmpd="sng">
                  <a:noFill/>
                </a:ln>
                <a:solidFill>
                  <a:prstClr val="white"/>
                </a:solidFill>
                <a:latin typeface="Calibri Light" panose="020F0302020204030204"/>
                <a:ea typeface="+mj-ea"/>
                <a:cs typeface="+mj-cs"/>
              </a:rPr>
            </a:br>
            <a:r>
              <a:rPr lang="en-US" cap="all" dirty="0">
                <a:ln w="3175" cmpd="sng">
                  <a:noFill/>
                </a:ln>
                <a:solidFill>
                  <a:prstClr val="white"/>
                </a:solidFill>
                <a:latin typeface="Calibri Light" panose="020F0302020204030204"/>
                <a:ea typeface="+mj-ea"/>
                <a:cs typeface="+mj-cs"/>
              </a:rPr>
              <a:t>Future Generation Computer Systems</a:t>
            </a:r>
            <a:endParaRPr lang="en-US" dirty="0"/>
          </a:p>
        </p:txBody>
      </p:sp>
      <p:pic>
        <p:nvPicPr>
          <p:cNvPr id="18" name="Content Placeholder 3"/>
          <p:cNvPicPr>
            <a:picLocks noGrp="1" noChangeAspect="1"/>
          </p:cNvPicPr>
          <p:nvPr>
            <p:ph idx="1"/>
          </p:nvPr>
        </p:nvPicPr>
        <p:blipFill>
          <a:blip r:embed="rId2"/>
          <a:stretch>
            <a:fillRect/>
          </a:stretch>
        </p:blipFill>
        <p:spPr>
          <a:xfrm>
            <a:off x="5342921" y="4176256"/>
            <a:ext cx="1731724" cy="1731724"/>
          </a:xfrm>
          <a:prstGeom prst="rect">
            <a:avLst/>
          </a:prstGeom>
        </p:spPr>
      </p:pic>
    </p:spTree>
    <p:extLst>
      <p:ext uri="{BB962C8B-B14F-4D97-AF65-F5344CB8AC3E}">
        <p14:creationId xmlns:p14="http://schemas.microsoft.com/office/powerpoint/2010/main" val="189467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0134" y="471832"/>
            <a:ext cx="10356850" cy="4355529"/>
          </a:xfrm>
        </p:spPr>
      </p:pic>
      <p:sp>
        <p:nvSpPr>
          <p:cNvPr id="7" name="CasellaDiTesto 6"/>
          <p:cNvSpPr txBox="1"/>
          <p:nvPr/>
        </p:nvSpPr>
        <p:spPr>
          <a:xfrm>
            <a:off x="917575" y="4940980"/>
            <a:ext cx="10269409" cy="1384995"/>
          </a:xfrm>
          <a:prstGeom prst="rect">
            <a:avLst/>
          </a:prstGeom>
          <a:noFill/>
        </p:spPr>
        <p:txBody>
          <a:bodyPr wrap="square" rtlCol="0">
            <a:spAutoFit/>
          </a:bodyPr>
          <a:lstStyle/>
          <a:p>
            <a:r>
              <a:rPr lang="en-US" sz="2800" dirty="0" smtClean="0"/>
              <a:t>Their three different implementations </a:t>
            </a:r>
            <a:r>
              <a:rPr lang="en-US" sz="2800" b="1" dirty="0" smtClean="0"/>
              <a:t>MapReduce</a:t>
            </a:r>
            <a:r>
              <a:rPr lang="en-US" sz="2800" dirty="0" smtClean="0"/>
              <a:t>, </a:t>
            </a:r>
            <a:r>
              <a:rPr lang="en-US" sz="2800" b="1" dirty="0" smtClean="0"/>
              <a:t>MapReduce with map-side join extension</a:t>
            </a:r>
            <a:r>
              <a:rPr lang="en-US" sz="2800" dirty="0" smtClean="0"/>
              <a:t> and </a:t>
            </a:r>
            <a:r>
              <a:rPr lang="en-US" sz="2800" b="1" dirty="0" smtClean="0"/>
              <a:t>Bulk Synchronous Parallel</a:t>
            </a:r>
            <a:r>
              <a:rPr lang="en-US" sz="2800" dirty="0" smtClean="0"/>
              <a:t> are depicted in the next figures</a:t>
            </a:r>
            <a:endParaRPr lang="it-IT" sz="2800" dirty="0"/>
          </a:p>
        </p:txBody>
      </p:sp>
      <p:sp>
        <p:nvSpPr>
          <p:cNvPr id="3" name="Date Placeholder 2"/>
          <p:cNvSpPr>
            <a:spLocks noGrp="1"/>
          </p:cNvSpPr>
          <p:nvPr>
            <p:ph type="dt" sz="half" idx="10"/>
          </p:nvPr>
        </p:nvSpPr>
        <p:spPr/>
        <p:txBody>
          <a:bodyPr/>
          <a:lstStyle/>
          <a:p>
            <a:fld id="{8B9C51CF-C1CB-4132-BCBE-B41DA45A6D6B}" type="datetime1">
              <a:rPr lang="en-US" smtClean="0"/>
              <a:t>1/21/2016</a:t>
            </a:fld>
            <a:endParaRPr lang="en-US"/>
          </a:p>
        </p:txBody>
      </p:sp>
      <p:sp>
        <p:nvSpPr>
          <p:cNvPr id="5" name="Slide Number Placeholder 4"/>
          <p:cNvSpPr>
            <a:spLocks noGrp="1"/>
          </p:cNvSpPr>
          <p:nvPr>
            <p:ph type="sldNum" sz="quarter" idx="12"/>
          </p:nvPr>
        </p:nvSpPr>
        <p:spPr/>
        <p:txBody>
          <a:bodyPr/>
          <a:lstStyle/>
          <a:p>
            <a:fld id="{EB149EAC-8CF2-4DA6-99D3-B7316FCDE181}" type="slidenum">
              <a:rPr lang="en-US" smtClean="0"/>
              <a:t>20</a:t>
            </a:fld>
            <a:endParaRPr lang="en-US"/>
          </a:p>
        </p:txBody>
      </p:sp>
    </p:spTree>
    <p:extLst>
      <p:ext uri="{BB962C8B-B14F-4D97-AF65-F5344CB8AC3E}">
        <p14:creationId xmlns:p14="http://schemas.microsoft.com/office/powerpoint/2010/main" val="51670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2972" y="159179"/>
            <a:ext cx="11986055" cy="1325563"/>
          </a:xfrm>
        </p:spPr>
        <p:txBody>
          <a:bodyPr/>
          <a:lstStyle/>
          <a:p>
            <a:pPr algn="ctr"/>
            <a:r>
              <a:rPr lang="en-US" b="1" dirty="0" smtClean="0">
                <a:effectLst>
                  <a:outerShdw blurRad="38100" dist="38100" dir="2700000" algn="tl">
                    <a:srgbClr val="000000">
                      <a:alpha val="43137"/>
                    </a:srgbClr>
                  </a:outerShdw>
                </a:effectLst>
                <a:latin typeface="+mn-lt"/>
              </a:rPr>
              <a:t>MapReduce model for processing of graph problems</a:t>
            </a:r>
            <a:endParaRPr lang="it-IT" b="1" dirty="0">
              <a:effectLst>
                <a:outerShdw blurRad="38100" dist="38100" dir="2700000" algn="tl">
                  <a:srgbClr val="000000">
                    <a:alpha val="43137"/>
                  </a:srgbClr>
                </a:outerShdw>
              </a:effectLst>
              <a:latin typeface="+mn-lt"/>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6565" y="1903279"/>
            <a:ext cx="4758868" cy="4117777"/>
          </a:xfrm>
        </p:spPr>
      </p:pic>
      <p:sp>
        <p:nvSpPr>
          <p:cNvPr id="7" name="CasellaDiTesto 6"/>
          <p:cNvSpPr txBox="1"/>
          <p:nvPr/>
        </p:nvSpPr>
        <p:spPr>
          <a:xfrm>
            <a:off x="594182" y="2170178"/>
            <a:ext cx="790002" cy="261610"/>
          </a:xfrm>
          <a:prstGeom prst="rect">
            <a:avLst/>
          </a:prstGeom>
          <a:noFill/>
        </p:spPr>
        <p:txBody>
          <a:bodyPr wrap="square" rtlCol="0">
            <a:spAutoFit/>
          </a:bodyPr>
          <a:lstStyle/>
          <a:p>
            <a:endParaRPr lang="it-IT" sz="1100" dirty="0">
              <a:solidFill>
                <a:srgbClr val="FF0000"/>
              </a:solidFill>
            </a:endParaRPr>
          </a:p>
        </p:txBody>
      </p:sp>
      <p:sp>
        <p:nvSpPr>
          <p:cNvPr id="3" name="Date Placeholder 2"/>
          <p:cNvSpPr>
            <a:spLocks noGrp="1"/>
          </p:cNvSpPr>
          <p:nvPr>
            <p:ph type="dt" sz="half" idx="10"/>
          </p:nvPr>
        </p:nvSpPr>
        <p:spPr/>
        <p:txBody>
          <a:bodyPr/>
          <a:lstStyle/>
          <a:p>
            <a:fld id="{F164A138-0B56-4EEF-963B-330E3DBD3107}" type="datetime1">
              <a:rPr lang="en-US" smtClean="0"/>
              <a:t>1/21/2016</a:t>
            </a:fld>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21</a:t>
            </a:fld>
            <a:endParaRPr lang="en-US"/>
          </a:p>
        </p:txBody>
      </p:sp>
    </p:spTree>
    <p:extLst>
      <p:ext uri="{BB962C8B-B14F-4D97-AF65-F5344CB8AC3E}">
        <p14:creationId xmlns:p14="http://schemas.microsoft.com/office/powerpoint/2010/main" val="427510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9387" y="431470"/>
            <a:ext cx="11352810" cy="1456267"/>
          </a:xfrm>
        </p:spPr>
        <p:txBody>
          <a:bodyPr>
            <a:normAutofit/>
          </a:bodyPr>
          <a:lstStyle/>
          <a:p>
            <a:pPr algn="ctr"/>
            <a:r>
              <a:rPr lang="en-US" b="1" dirty="0" smtClean="0">
                <a:effectLst>
                  <a:outerShdw blurRad="38100" dist="38100" dir="2700000" algn="tl">
                    <a:srgbClr val="000000">
                      <a:alpha val="43137"/>
                    </a:srgbClr>
                  </a:outerShdw>
                </a:effectLst>
                <a:latin typeface="+mn-lt"/>
              </a:rPr>
              <a:t>MapReduce model with map-side join design patterns (MR2) in graph data processing</a:t>
            </a:r>
            <a:endParaRPr lang="it-IT" b="1" dirty="0">
              <a:effectLst>
                <a:outerShdw blurRad="38100" dist="38100" dir="2700000" algn="tl">
                  <a:srgbClr val="000000">
                    <a:alpha val="43137"/>
                  </a:srgbClr>
                </a:outerShdw>
              </a:effectLst>
              <a:latin typeface="+mn-lt"/>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7261" y="2246456"/>
            <a:ext cx="4437061" cy="4193138"/>
          </a:xfrm>
        </p:spPr>
      </p:pic>
      <p:sp>
        <p:nvSpPr>
          <p:cNvPr id="3" name="Date Placeholder 2"/>
          <p:cNvSpPr>
            <a:spLocks noGrp="1"/>
          </p:cNvSpPr>
          <p:nvPr>
            <p:ph type="dt" sz="half" idx="10"/>
          </p:nvPr>
        </p:nvSpPr>
        <p:spPr/>
        <p:txBody>
          <a:bodyPr/>
          <a:lstStyle/>
          <a:p>
            <a:fld id="{CEFAEC0C-6458-4126-AF12-1752B8E46630}" type="datetime1">
              <a:rPr lang="en-US" smtClean="0"/>
              <a:t>1/21/2016</a:t>
            </a:fld>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22</a:t>
            </a:fld>
            <a:endParaRPr lang="en-US"/>
          </a:p>
        </p:txBody>
      </p:sp>
    </p:spTree>
    <p:extLst>
      <p:ext uri="{BB962C8B-B14F-4D97-AF65-F5344CB8AC3E}">
        <p14:creationId xmlns:p14="http://schemas.microsoft.com/office/powerpoint/2010/main" val="377386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8135" y="475033"/>
            <a:ext cx="11542816" cy="1456267"/>
          </a:xfrm>
        </p:spPr>
        <p:txBody>
          <a:bodyPr/>
          <a:lstStyle/>
          <a:p>
            <a:pPr algn="ctr"/>
            <a:r>
              <a:rPr lang="it-IT" b="1" dirty="0" smtClean="0">
                <a:latin typeface="+mn-lt"/>
              </a:rPr>
              <a:t>Bulk </a:t>
            </a:r>
            <a:r>
              <a:rPr lang="it-IT" b="1" dirty="0" err="1" smtClean="0">
                <a:latin typeface="+mn-lt"/>
              </a:rPr>
              <a:t>Synchronous</a:t>
            </a:r>
            <a:r>
              <a:rPr lang="it-IT" b="1" dirty="0" smtClean="0">
                <a:latin typeface="+mn-lt"/>
              </a:rPr>
              <a:t> </a:t>
            </a:r>
            <a:r>
              <a:rPr lang="it-IT" b="1" dirty="0" err="1" smtClean="0">
                <a:latin typeface="+mn-lt"/>
              </a:rPr>
              <a:t>Parallel</a:t>
            </a:r>
            <a:r>
              <a:rPr lang="it-IT" b="1" dirty="0" smtClean="0">
                <a:latin typeface="+mn-lt"/>
              </a:rPr>
              <a:t> model (BSP) in </a:t>
            </a:r>
            <a:r>
              <a:rPr lang="it-IT" b="1" dirty="0" err="1" smtClean="0">
                <a:latin typeface="+mn-lt"/>
              </a:rPr>
              <a:t>graph</a:t>
            </a:r>
            <a:r>
              <a:rPr lang="it-IT" b="1" dirty="0" smtClean="0">
                <a:latin typeface="+mn-lt"/>
              </a:rPr>
              <a:t> processing</a:t>
            </a:r>
            <a:endParaRPr lang="it-IT" b="1" dirty="0">
              <a:latin typeface="+mn-lt"/>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3299" y="1931300"/>
            <a:ext cx="4852488" cy="4601663"/>
          </a:xfrm>
        </p:spPr>
      </p:pic>
      <p:sp>
        <p:nvSpPr>
          <p:cNvPr id="3" name="Date Placeholder 2"/>
          <p:cNvSpPr>
            <a:spLocks noGrp="1"/>
          </p:cNvSpPr>
          <p:nvPr>
            <p:ph type="dt" sz="half" idx="10"/>
          </p:nvPr>
        </p:nvSpPr>
        <p:spPr/>
        <p:txBody>
          <a:bodyPr/>
          <a:lstStyle/>
          <a:p>
            <a:fld id="{FAF3FE76-FF3B-4F94-A0FD-5BB2E6D83DD7}" type="datetime1">
              <a:rPr lang="en-US" smtClean="0"/>
              <a:t>1/21/2016</a:t>
            </a:fld>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23</a:t>
            </a:fld>
            <a:endParaRPr lang="en-US"/>
          </a:p>
        </p:txBody>
      </p:sp>
    </p:spTree>
    <p:extLst>
      <p:ext uri="{BB962C8B-B14F-4D97-AF65-F5344CB8AC3E}">
        <p14:creationId xmlns:p14="http://schemas.microsoft.com/office/powerpoint/2010/main" val="290378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6415" y="87085"/>
            <a:ext cx="10131425" cy="1456267"/>
          </a:xfrm>
        </p:spPr>
        <p:txBody>
          <a:bodyPr/>
          <a:lstStyle/>
          <a:p>
            <a:r>
              <a:rPr lang="it-IT" b="1" dirty="0" smtClean="0">
                <a:effectLst>
                  <a:outerShdw blurRad="38100" dist="38100" dir="2700000" algn="tl">
                    <a:srgbClr val="000000">
                      <a:alpha val="43137"/>
                    </a:srgbClr>
                  </a:outerShdw>
                </a:effectLst>
                <a:latin typeface="+mn-lt"/>
              </a:rPr>
              <a:t>Single source </a:t>
            </a:r>
            <a:r>
              <a:rPr lang="it-IT" b="1" dirty="0" err="1" smtClean="0">
                <a:effectLst>
                  <a:outerShdw blurRad="38100" dist="38100" dir="2700000" algn="tl">
                    <a:srgbClr val="000000">
                      <a:alpha val="43137"/>
                    </a:srgbClr>
                  </a:outerShdw>
                </a:effectLst>
                <a:latin typeface="+mn-lt"/>
              </a:rPr>
              <a:t>shortest</a:t>
            </a:r>
            <a:r>
              <a:rPr lang="it-IT" b="1" dirty="0" smtClean="0">
                <a:effectLst>
                  <a:outerShdw blurRad="38100" dist="38100" dir="2700000" algn="tl">
                    <a:srgbClr val="000000">
                      <a:alpha val="43137"/>
                    </a:srgbClr>
                  </a:outerShdw>
                </a:effectLst>
                <a:latin typeface="+mn-lt"/>
              </a:rPr>
              <a:t> </a:t>
            </a:r>
            <a:r>
              <a:rPr lang="it-IT" b="1" dirty="0" err="1" smtClean="0">
                <a:effectLst>
                  <a:outerShdw blurRad="38100" dist="38100" dir="2700000" algn="tl">
                    <a:srgbClr val="000000">
                      <a:alpha val="43137"/>
                    </a:srgbClr>
                  </a:outerShdw>
                </a:effectLst>
                <a:latin typeface="+mn-lt"/>
              </a:rPr>
              <a:t>path</a:t>
            </a:r>
            <a:r>
              <a:rPr lang="it-IT" b="1" dirty="0" smtClean="0">
                <a:effectLst>
                  <a:outerShdw blurRad="38100" dist="38100" dir="2700000" algn="tl">
                    <a:srgbClr val="000000">
                      <a:alpha val="43137"/>
                    </a:srgbClr>
                  </a:outerShdw>
                </a:effectLst>
                <a:latin typeface="+mn-lt"/>
              </a:rPr>
              <a:t> (SSSP)</a:t>
            </a:r>
            <a:endParaRPr lang="it-IT" b="1" dirty="0">
              <a:effectLst>
                <a:outerShdw blurRad="38100" dist="38100" dir="2700000" algn="tl">
                  <a:srgbClr val="000000">
                    <a:alpha val="43137"/>
                  </a:srgbClr>
                </a:outerShdw>
              </a:effectLst>
              <a:latin typeface="+mn-lt"/>
            </a:endParaRPr>
          </a:p>
        </p:txBody>
      </p:sp>
      <p:sp>
        <p:nvSpPr>
          <p:cNvPr id="3" name="Segnaposto contenuto 2"/>
          <p:cNvSpPr>
            <a:spLocks noGrp="1"/>
          </p:cNvSpPr>
          <p:nvPr>
            <p:ph idx="1"/>
          </p:nvPr>
        </p:nvSpPr>
        <p:spPr>
          <a:xfrm>
            <a:off x="760021" y="1792735"/>
            <a:ext cx="10972800" cy="1722362"/>
          </a:xfrm>
        </p:spPr>
        <p:txBody>
          <a:bodyPr/>
          <a:lstStyle/>
          <a:p>
            <a:r>
              <a:rPr lang="en-US" sz="2400" dirty="0" smtClean="0">
                <a:effectLst>
                  <a:outerShdw blurRad="38100" dist="38100" dir="2700000" algn="tl">
                    <a:srgbClr val="000000">
                      <a:alpha val="43137"/>
                    </a:srgbClr>
                  </a:outerShdw>
                </a:effectLst>
              </a:rPr>
              <a:t>For </a:t>
            </a:r>
            <a:r>
              <a:rPr lang="en-US" sz="2400" dirty="0" err="1" smtClean="0">
                <a:effectLst>
                  <a:outerShdw blurRad="38100" dist="38100" dir="2700000" algn="tl">
                    <a:srgbClr val="000000">
                      <a:alpha val="43137"/>
                    </a:srgbClr>
                  </a:outerShdw>
                </a:effectLst>
              </a:rPr>
              <a:t>unweighed</a:t>
            </a:r>
            <a:r>
              <a:rPr lang="en-US" sz="2400" dirty="0" smtClean="0">
                <a:effectLst>
                  <a:outerShdw blurRad="38100" dist="38100" dir="2700000" algn="tl">
                    <a:srgbClr val="000000">
                      <a:alpha val="43137"/>
                    </a:srgbClr>
                  </a:outerShdw>
                </a:effectLst>
              </a:rPr>
              <a:t> graphs, this problem can be interpreted as the computation of the minimal number of edges that form a path from an arbitrary chosen vertex to every other vertex in a graph.</a:t>
            </a:r>
          </a:p>
          <a:p>
            <a:pPr marL="0" indent="0">
              <a:buNone/>
            </a:pPr>
            <a:endParaRPr lang="en-US" sz="2400" dirty="0" smtClean="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4383B682-8B24-44AB-BC17-761093A58511}" type="datetime1">
              <a:rPr lang="en-US" smtClean="0"/>
              <a:t>1/21/2016</a:t>
            </a:fld>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24</a:t>
            </a:fld>
            <a:endParaRPr lang="en-US"/>
          </a:p>
        </p:txBody>
      </p:sp>
      <p:sp>
        <p:nvSpPr>
          <p:cNvPr id="5" name="TextBox 4"/>
          <p:cNvSpPr txBox="1"/>
          <p:nvPr/>
        </p:nvSpPr>
        <p:spPr>
          <a:xfrm>
            <a:off x="866899" y="4049485"/>
            <a:ext cx="11032176"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Implementations of the algorithm have been studied and proposed both for MapReduce and for BSP</a:t>
            </a:r>
          </a:p>
        </p:txBody>
      </p:sp>
    </p:spTree>
    <p:extLst>
      <p:ext uri="{BB962C8B-B14F-4D97-AF65-F5344CB8AC3E}">
        <p14:creationId xmlns:p14="http://schemas.microsoft.com/office/powerpoint/2010/main" val="160181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2663" y="61157"/>
            <a:ext cx="10131425" cy="1456267"/>
          </a:xfrm>
        </p:spPr>
        <p:txBody>
          <a:bodyPr/>
          <a:lstStyle/>
          <a:p>
            <a:r>
              <a:rPr lang="it-IT" b="1" dirty="0" err="1" smtClean="0">
                <a:effectLst>
                  <a:outerShdw blurRad="38100" dist="38100" dir="2700000" algn="tl">
                    <a:srgbClr val="000000">
                      <a:alpha val="43137"/>
                    </a:srgbClr>
                  </a:outerShdw>
                </a:effectLst>
                <a:latin typeface="+mn-lt"/>
              </a:rPr>
              <a:t>Main</a:t>
            </a:r>
            <a:r>
              <a:rPr lang="it-IT" b="1" dirty="0" smtClean="0">
                <a:effectLst>
                  <a:outerShdw blurRad="38100" dist="38100" dir="2700000" algn="tl">
                    <a:srgbClr val="000000">
                      <a:alpha val="43137"/>
                    </a:srgbClr>
                  </a:outerShdw>
                </a:effectLst>
                <a:latin typeface="+mn-lt"/>
              </a:rPr>
              <a:t> idea </a:t>
            </a:r>
            <a:r>
              <a:rPr lang="it-IT" b="1" dirty="0" err="1" smtClean="0">
                <a:effectLst>
                  <a:outerShdw blurRad="38100" dist="38100" dir="2700000" algn="tl">
                    <a:srgbClr val="000000">
                      <a:alpha val="43137"/>
                    </a:srgbClr>
                  </a:outerShdw>
                </a:effectLst>
                <a:latin typeface="+mn-lt"/>
              </a:rPr>
              <a:t>behind</a:t>
            </a:r>
            <a:r>
              <a:rPr lang="it-IT" b="1" dirty="0" smtClean="0">
                <a:effectLst>
                  <a:outerShdw blurRad="38100" dist="38100" dir="2700000" algn="tl">
                    <a:srgbClr val="000000">
                      <a:alpha val="43137"/>
                    </a:srgbClr>
                  </a:outerShdw>
                </a:effectLst>
                <a:latin typeface="+mn-lt"/>
              </a:rPr>
              <a:t> the </a:t>
            </a:r>
            <a:r>
              <a:rPr lang="it-IT" b="1" dirty="0" err="1" smtClean="0">
                <a:effectLst>
                  <a:outerShdw blurRad="38100" dist="38100" dir="2700000" algn="tl">
                    <a:srgbClr val="000000">
                      <a:alpha val="43137"/>
                    </a:srgbClr>
                  </a:outerShdw>
                </a:effectLst>
                <a:latin typeface="+mn-lt"/>
              </a:rPr>
              <a:t>algorithms</a:t>
            </a:r>
            <a:r>
              <a:rPr lang="it-IT" b="1" dirty="0" smtClean="0">
                <a:effectLst>
                  <a:outerShdw blurRad="38100" dist="38100" dir="2700000" algn="tl">
                    <a:srgbClr val="000000">
                      <a:alpha val="43137"/>
                    </a:srgbClr>
                  </a:outerShdw>
                </a:effectLst>
                <a:latin typeface="+mn-lt"/>
              </a:rPr>
              <a:t> (1)</a:t>
            </a:r>
            <a:endParaRPr lang="it-IT" b="1" dirty="0">
              <a:effectLst>
                <a:outerShdw blurRad="38100" dist="38100" dir="2700000" algn="tl">
                  <a:srgbClr val="000000">
                    <a:alpha val="43137"/>
                  </a:srgbClr>
                </a:outerShdw>
              </a:effectLst>
              <a:latin typeface="+mn-lt"/>
            </a:endParaRPr>
          </a:p>
        </p:txBody>
      </p:sp>
      <p:sp>
        <p:nvSpPr>
          <p:cNvPr id="3" name="Segnaposto contenuto 2"/>
          <p:cNvSpPr>
            <a:spLocks noGrp="1"/>
          </p:cNvSpPr>
          <p:nvPr>
            <p:ph idx="1"/>
          </p:nvPr>
        </p:nvSpPr>
        <p:spPr>
          <a:xfrm>
            <a:off x="642155" y="2857836"/>
            <a:ext cx="10702635" cy="3221381"/>
          </a:xfrm>
        </p:spPr>
        <p:txBody>
          <a:bodyPr>
            <a:noAutofit/>
          </a:bodyPr>
          <a:lstStyle/>
          <a:p>
            <a:pPr algn="just"/>
            <a:r>
              <a:rPr lang="en-US" sz="2400" dirty="0" smtClean="0"/>
              <a:t>In the first iteration, the source vertex sends an updated shortest path value equal to one to its immediate </a:t>
            </a:r>
            <a:r>
              <a:rPr lang="en-US" sz="2400" dirty="0" err="1" smtClean="0"/>
              <a:t>neighbours</a:t>
            </a:r>
            <a:r>
              <a:rPr lang="en-US" sz="2400" dirty="0" smtClean="0"/>
              <a:t>.</a:t>
            </a:r>
          </a:p>
          <a:p>
            <a:endParaRPr lang="en-US" sz="2400" dirty="0" smtClean="0"/>
          </a:p>
          <a:p>
            <a:r>
              <a:rPr lang="en-US" sz="2400" dirty="0" smtClean="0"/>
              <a:t>In the next iteration, these </a:t>
            </a:r>
            <a:r>
              <a:rPr lang="en-US" sz="2400" dirty="0" err="1" smtClean="0"/>
              <a:t>neighbours</a:t>
            </a:r>
            <a:r>
              <a:rPr lang="en-US" sz="2400" dirty="0" smtClean="0"/>
              <a:t> may propagate the path lengths incremented by 1 to their </a:t>
            </a:r>
            <a:r>
              <a:rPr lang="en-US" sz="2400" dirty="0" err="1" smtClean="0"/>
              <a:t>neighbours</a:t>
            </a:r>
            <a:r>
              <a:rPr lang="en-US" sz="2400" dirty="0" smtClean="0"/>
              <a:t>, and so on.</a:t>
            </a:r>
          </a:p>
          <a:p>
            <a:endParaRPr lang="en-US" sz="2400" dirty="0" smtClean="0"/>
          </a:p>
          <a:p>
            <a:pPr algn="just"/>
            <a:r>
              <a:rPr lang="en-US" sz="2400" dirty="0" smtClean="0"/>
              <a:t>If received message contains a shortest path smaller than its currently stored value, the vertex becomes active and broadcasts the updated shortest path (increased by 1) to all its </a:t>
            </a:r>
            <a:r>
              <a:rPr lang="en-US" sz="2400" dirty="0" err="1" smtClean="0"/>
              <a:t>neighbours</a:t>
            </a:r>
            <a:r>
              <a:rPr lang="en-US" sz="2400" dirty="0" smtClean="0"/>
              <a:t>. </a:t>
            </a:r>
            <a:r>
              <a:rPr lang="it-IT" sz="2400" dirty="0" smtClean="0"/>
              <a:t>Otherwise </a:t>
            </a:r>
            <a:r>
              <a:rPr lang="en-US" sz="2400" dirty="0" smtClean="0"/>
              <a:t>it does not send any message.</a:t>
            </a:r>
            <a:endParaRPr lang="it-IT" sz="2400" dirty="0"/>
          </a:p>
        </p:txBody>
      </p:sp>
      <p:sp>
        <p:nvSpPr>
          <p:cNvPr id="4" name="Date Placeholder 3"/>
          <p:cNvSpPr>
            <a:spLocks noGrp="1"/>
          </p:cNvSpPr>
          <p:nvPr>
            <p:ph type="dt" sz="half" idx="10"/>
          </p:nvPr>
        </p:nvSpPr>
        <p:spPr/>
        <p:txBody>
          <a:bodyPr/>
          <a:lstStyle/>
          <a:p>
            <a:fld id="{31067010-6974-41D6-8FF9-F240530D0FC7}" type="datetime1">
              <a:rPr lang="en-US" smtClean="0"/>
              <a:t>1/21/2016</a:t>
            </a:fld>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25</a:t>
            </a:fld>
            <a:endParaRPr lang="en-US"/>
          </a:p>
        </p:txBody>
      </p:sp>
      <p:sp>
        <p:nvSpPr>
          <p:cNvPr id="5" name="TextBox 4"/>
          <p:cNvSpPr txBox="1"/>
          <p:nvPr/>
        </p:nvSpPr>
        <p:spPr>
          <a:xfrm>
            <a:off x="642155" y="1431152"/>
            <a:ext cx="10595757" cy="830997"/>
          </a:xfrm>
          <a:prstGeom prst="rect">
            <a:avLst/>
          </a:prstGeom>
          <a:noFill/>
        </p:spPr>
        <p:txBody>
          <a:bodyPr wrap="square" rtlCol="0">
            <a:spAutoFit/>
          </a:bodyPr>
          <a:lstStyle/>
          <a:p>
            <a:pPr marL="285750" lvl="0" indent="-285750" algn="just" defTabSz="457200">
              <a:spcAft>
                <a:spcPts val="1000"/>
              </a:spcAft>
              <a:buClr>
                <a:prstClr val="white"/>
              </a:buClr>
              <a:buSzPct val="100000"/>
              <a:buFont typeface="Arial"/>
              <a:buChar char="•"/>
            </a:pPr>
            <a:r>
              <a:rPr lang="en-US" sz="2400" dirty="0">
                <a:solidFill>
                  <a:prstClr val="white"/>
                </a:solidFill>
              </a:rPr>
              <a:t>At the beginning, all vertices are initiated with the maximum possible value and the source vertex with value 0.</a:t>
            </a:r>
          </a:p>
        </p:txBody>
      </p:sp>
    </p:spTree>
    <p:extLst>
      <p:ext uri="{BB962C8B-B14F-4D97-AF65-F5344CB8AC3E}">
        <p14:creationId xmlns:p14="http://schemas.microsoft.com/office/powerpoint/2010/main" val="128396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0164" y="217715"/>
            <a:ext cx="10131425" cy="1456267"/>
          </a:xfrm>
        </p:spPr>
        <p:txBody>
          <a:bodyPr/>
          <a:lstStyle/>
          <a:p>
            <a:r>
              <a:rPr lang="it-IT" b="1" dirty="0" err="1" smtClean="0">
                <a:effectLst>
                  <a:outerShdw blurRad="38100" dist="38100" dir="2700000" algn="tl">
                    <a:srgbClr val="000000">
                      <a:alpha val="43137"/>
                    </a:srgbClr>
                  </a:outerShdw>
                </a:effectLst>
                <a:latin typeface="+mn-lt"/>
              </a:rPr>
              <a:t>Main</a:t>
            </a:r>
            <a:r>
              <a:rPr lang="it-IT" b="1" dirty="0" smtClean="0">
                <a:effectLst>
                  <a:outerShdw blurRad="38100" dist="38100" dir="2700000" algn="tl">
                    <a:srgbClr val="000000">
                      <a:alpha val="43137"/>
                    </a:srgbClr>
                  </a:outerShdw>
                </a:effectLst>
                <a:latin typeface="+mn-lt"/>
              </a:rPr>
              <a:t> idea </a:t>
            </a:r>
            <a:r>
              <a:rPr lang="it-IT" b="1" dirty="0" err="1" smtClean="0">
                <a:effectLst>
                  <a:outerShdw blurRad="38100" dist="38100" dir="2700000" algn="tl">
                    <a:srgbClr val="000000">
                      <a:alpha val="43137"/>
                    </a:srgbClr>
                  </a:outerShdw>
                </a:effectLst>
                <a:latin typeface="+mn-lt"/>
              </a:rPr>
              <a:t>behind</a:t>
            </a:r>
            <a:r>
              <a:rPr lang="it-IT" b="1" dirty="0" smtClean="0">
                <a:effectLst>
                  <a:outerShdw blurRad="38100" dist="38100" dir="2700000" algn="tl">
                    <a:srgbClr val="000000">
                      <a:alpha val="43137"/>
                    </a:srgbClr>
                  </a:outerShdw>
                </a:effectLst>
                <a:latin typeface="+mn-lt"/>
              </a:rPr>
              <a:t> the </a:t>
            </a:r>
            <a:r>
              <a:rPr lang="it-IT" b="1" dirty="0" err="1" smtClean="0">
                <a:effectLst>
                  <a:outerShdw blurRad="38100" dist="38100" dir="2700000" algn="tl">
                    <a:srgbClr val="000000">
                      <a:alpha val="43137"/>
                    </a:srgbClr>
                  </a:outerShdw>
                </a:effectLst>
                <a:latin typeface="+mn-lt"/>
              </a:rPr>
              <a:t>algorithms</a:t>
            </a:r>
            <a:r>
              <a:rPr lang="it-IT" b="1" dirty="0" smtClean="0">
                <a:effectLst>
                  <a:outerShdw blurRad="38100" dist="38100" dir="2700000" algn="tl">
                    <a:srgbClr val="000000">
                      <a:alpha val="43137"/>
                    </a:srgbClr>
                  </a:outerShdw>
                </a:effectLst>
                <a:latin typeface="+mn-lt"/>
              </a:rPr>
              <a:t> (2)</a:t>
            </a:r>
            <a:endParaRPr lang="it-IT" b="1" dirty="0">
              <a:effectLst>
                <a:outerShdw blurRad="38100" dist="38100" dir="2700000" algn="tl">
                  <a:srgbClr val="000000">
                    <a:alpha val="43137"/>
                  </a:srgbClr>
                </a:outerShdw>
              </a:effectLst>
              <a:latin typeface="+mn-lt"/>
            </a:endParaRPr>
          </a:p>
        </p:txBody>
      </p:sp>
      <p:sp>
        <p:nvSpPr>
          <p:cNvPr id="3" name="Segnaposto contenuto 2"/>
          <p:cNvSpPr>
            <a:spLocks noGrp="1"/>
          </p:cNvSpPr>
          <p:nvPr>
            <p:ph idx="1"/>
          </p:nvPr>
        </p:nvSpPr>
        <p:spPr>
          <a:xfrm>
            <a:off x="685801" y="2137558"/>
            <a:ext cx="10131425" cy="2042555"/>
          </a:xfrm>
        </p:spPr>
        <p:txBody>
          <a:bodyPr/>
          <a:lstStyle/>
          <a:p>
            <a:pPr algn="just"/>
            <a:r>
              <a:rPr lang="en-US" sz="2400" dirty="0" smtClean="0"/>
              <a:t>In this way, at every iteration (MapReduce job/BSP </a:t>
            </a:r>
            <a:r>
              <a:rPr lang="en-US" sz="2400" dirty="0" err="1" smtClean="0"/>
              <a:t>superstep</a:t>
            </a:r>
            <a:r>
              <a:rPr lang="en-US" sz="2400" dirty="0" smtClean="0"/>
              <a:t>) a frontier of vertices with the newly discovered shortest paths is extended by one hop.</a:t>
            </a:r>
            <a:endParaRPr lang="it-IT" sz="2400" dirty="0"/>
          </a:p>
        </p:txBody>
      </p:sp>
      <p:sp>
        <p:nvSpPr>
          <p:cNvPr id="4" name="Date Placeholder 3"/>
          <p:cNvSpPr>
            <a:spLocks noGrp="1"/>
          </p:cNvSpPr>
          <p:nvPr>
            <p:ph type="dt" sz="half" idx="10"/>
          </p:nvPr>
        </p:nvSpPr>
        <p:spPr/>
        <p:txBody>
          <a:bodyPr/>
          <a:lstStyle/>
          <a:p>
            <a:fld id="{F263CDCC-0867-4713-9D48-2850BF1A4FE5}" type="datetime1">
              <a:rPr lang="en-US" smtClean="0"/>
              <a:t>1/21/2016</a:t>
            </a:fld>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26</a:t>
            </a:fld>
            <a:endParaRPr lang="en-US"/>
          </a:p>
        </p:txBody>
      </p:sp>
    </p:spTree>
    <p:extLst>
      <p:ext uri="{BB962C8B-B14F-4D97-AF65-F5344CB8AC3E}">
        <p14:creationId xmlns:p14="http://schemas.microsoft.com/office/powerpoint/2010/main" val="4182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0472" y="227212"/>
            <a:ext cx="6213088" cy="6379605"/>
          </a:xfrm>
        </p:spPr>
      </p:pic>
      <p:sp>
        <p:nvSpPr>
          <p:cNvPr id="2" name="Date Placeholder 1"/>
          <p:cNvSpPr>
            <a:spLocks noGrp="1"/>
          </p:cNvSpPr>
          <p:nvPr>
            <p:ph type="dt" sz="half" idx="10"/>
          </p:nvPr>
        </p:nvSpPr>
        <p:spPr/>
        <p:txBody>
          <a:bodyPr/>
          <a:lstStyle/>
          <a:p>
            <a:fld id="{CF3CA31F-DC23-453B-95F9-504E619C9A29}" type="datetime1">
              <a:rPr lang="en-US" smtClean="0"/>
              <a:t>1/21/2016</a:t>
            </a:fld>
            <a:endParaRPr lang="en-US"/>
          </a:p>
        </p:txBody>
      </p:sp>
      <p:sp>
        <p:nvSpPr>
          <p:cNvPr id="5" name="Slide Number Placeholder 4"/>
          <p:cNvSpPr>
            <a:spLocks noGrp="1"/>
          </p:cNvSpPr>
          <p:nvPr>
            <p:ph type="sldNum" sz="quarter" idx="12"/>
          </p:nvPr>
        </p:nvSpPr>
        <p:spPr/>
        <p:txBody>
          <a:bodyPr/>
          <a:lstStyle/>
          <a:p>
            <a:fld id="{EB149EAC-8CF2-4DA6-99D3-B7316FCDE181}" type="slidenum">
              <a:rPr lang="en-US" smtClean="0"/>
              <a:t>27</a:t>
            </a:fld>
            <a:endParaRPr lang="en-US"/>
          </a:p>
        </p:txBody>
      </p:sp>
    </p:spTree>
    <p:extLst>
      <p:ext uri="{BB962C8B-B14F-4D97-AF65-F5344CB8AC3E}">
        <p14:creationId xmlns:p14="http://schemas.microsoft.com/office/powerpoint/2010/main" val="416345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6108" y="1067770"/>
            <a:ext cx="8827422" cy="4827740"/>
          </a:xfrm>
        </p:spPr>
      </p:pic>
      <p:sp>
        <p:nvSpPr>
          <p:cNvPr id="2" name="Date Placeholder 1"/>
          <p:cNvSpPr>
            <a:spLocks noGrp="1"/>
          </p:cNvSpPr>
          <p:nvPr>
            <p:ph type="dt" sz="half" idx="10"/>
          </p:nvPr>
        </p:nvSpPr>
        <p:spPr/>
        <p:txBody>
          <a:bodyPr/>
          <a:lstStyle/>
          <a:p>
            <a:fld id="{8A8B1FEF-1CF9-49F1-936E-3F281C5EACAF}" type="datetime1">
              <a:rPr lang="en-US" smtClean="0"/>
              <a:t>1/21/2016</a:t>
            </a:fld>
            <a:endParaRPr lang="en-US"/>
          </a:p>
        </p:txBody>
      </p:sp>
      <p:sp>
        <p:nvSpPr>
          <p:cNvPr id="5" name="Slide Number Placeholder 4"/>
          <p:cNvSpPr>
            <a:spLocks noGrp="1"/>
          </p:cNvSpPr>
          <p:nvPr>
            <p:ph type="sldNum" sz="quarter" idx="12"/>
          </p:nvPr>
        </p:nvSpPr>
        <p:spPr/>
        <p:txBody>
          <a:bodyPr/>
          <a:lstStyle/>
          <a:p>
            <a:fld id="{EB149EAC-8CF2-4DA6-99D3-B7316FCDE181}" type="slidenum">
              <a:rPr lang="en-US" smtClean="0"/>
              <a:t>28</a:t>
            </a:fld>
            <a:endParaRPr lang="en-US"/>
          </a:p>
        </p:txBody>
      </p:sp>
    </p:spTree>
    <p:extLst>
      <p:ext uri="{BB962C8B-B14F-4D97-AF65-F5344CB8AC3E}">
        <p14:creationId xmlns:p14="http://schemas.microsoft.com/office/powerpoint/2010/main" val="248985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2382" y="361603"/>
            <a:ext cx="10738261" cy="1456267"/>
          </a:xfrm>
        </p:spPr>
        <p:txBody>
          <a:bodyPr>
            <a:noAutofit/>
          </a:bodyPr>
          <a:lstStyle/>
          <a:p>
            <a:pPr algn="ctr"/>
            <a:r>
              <a:rPr lang="it-IT" b="1" dirty="0" err="1" smtClean="0">
                <a:effectLst>
                  <a:outerShdw blurRad="38100" dist="38100" dir="2700000" algn="tl">
                    <a:srgbClr val="000000">
                      <a:alpha val="43137"/>
                    </a:srgbClr>
                  </a:outerShdw>
                </a:effectLst>
                <a:latin typeface="+mn-lt"/>
              </a:rPr>
              <a:t>Collective</a:t>
            </a:r>
            <a:r>
              <a:rPr lang="it-IT" b="1" dirty="0" smtClean="0">
                <a:effectLst>
                  <a:outerShdw blurRad="38100" dist="38100" dir="2700000" algn="tl">
                    <a:srgbClr val="000000">
                      <a:alpha val="43137"/>
                    </a:srgbClr>
                  </a:outerShdw>
                </a:effectLst>
                <a:latin typeface="+mn-lt"/>
              </a:rPr>
              <a:t> </a:t>
            </a:r>
            <a:r>
              <a:rPr lang="it-IT" b="1" dirty="0" err="1" smtClean="0">
                <a:effectLst>
                  <a:outerShdw blurRad="38100" dist="38100" dir="2700000" algn="tl">
                    <a:srgbClr val="000000">
                      <a:alpha val="43137"/>
                    </a:srgbClr>
                  </a:outerShdw>
                </a:effectLst>
                <a:latin typeface="+mn-lt"/>
              </a:rPr>
              <a:t>classification</a:t>
            </a:r>
            <a:r>
              <a:rPr lang="it-IT" b="1" dirty="0" smtClean="0">
                <a:effectLst>
                  <a:outerShdw blurRad="38100" dist="38100" dir="2700000" algn="tl">
                    <a:srgbClr val="000000">
                      <a:alpha val="43137"/>
                    </a:srgbClr>
                  </a:outerShdw>
                </a:effectLst>
                <a:latin typeface="+mn-lt"/>
              </a:rPr>
              <a:t> of </a:t>
            </a:r>
            <a:r>
              <a:rPr lang="it-IT" b="1" dirty="0" err="1" smtClean="0">
                <a:effectLst>
                  <a:outerShdw blurRad="38100" dist="38100" dir="2700000" algn="tl">
                    <a:srgbClr val="000000">
                      <a:alpha val="43137"/>
                    </a:srgbClr>
                  </a:outerShdw>
                </a:effectLst>
                <a:latin typeface="+mn-lt"/>
              </a:rPr>
              <a:t>graph</a:t>
            </a:r>
            <a:r>
              <a:rPr lang="it-IT" b="1" dirty="0" smtClean="0">
                <a:effectLst>
                  <a:outerShdw blurRad="38100" dist="38100" dir="2700000" algn="tl">
                    <a:srgbClr val="000000">
                      <a:alpha val="43137"/>
                    </a:srgbClr>
                  </a:outerShdw>
                </a:effectLst>
                <a:latin typeface="+mn-lt"/>
              </a:rPr>
              <a:t> </a:t>
            </a:r>
            <a:r>
              <a:rPr lang="it-IT" b="1" dirty="0" err="1" smtClean="0">
                <a:effectLst>
                  <a:outerShdw blurRad="38100" dist="38100" dir="2700000" algn="tl">
                    <a:srgbClr val="000000">
                      <a:alpha val="43137"/>
                    </a:srgbClr>
                  </a:outerShdw>
                </a:effectLst>
                <a:latin typeface="+mn-lt"/>
              </a:rPr>
              <a:t>vertices</a:t>
            </a:r>
            <a:r>
              <a:rPr lang="it-IT" b="1" dirty="0" smtClean="0">
                <a:effectLst>
                  <a:outerShdw blurRad="38100" dist="38100" dir="2700000" algn="tl">
                    <a:srgbClr val="000000">
                      <a:alpha val="43137"/>
                    </a:srgbClr>
                  </a:outerShdw>
                </a:effectLst>
                <a:latin typeface="+mn-lt"/>
              </a:rPr>
              <a:t> </a:t>
            </a:r>
            <a:r>
              <a:rPr lang="it-IT" b="1" dirty="0" err="1" smtClean="0">
                <a:effectLst>
                  <a:outerShdw blurRad="38100" dist="38100" dir="2700000" algn="tl">
                    <a:srgbClr val="000000">
                      <a:alpha val="43137"/>
                    </a:srgbClr>
                  </a:outerShdw>
                </a:effectLst>
                <a:latin typeface="+mn-lt"/>
              </a:rPr>
              <a:t>based</a:t>
            </a:r>
            <a:r>
              <a:rPr lang="it-IT" b="1" dirty="0" smtClean="0">
                <a:effectLst>
                  <a:outerShdw blurRad="38100" dist="38100" dir="2700000" algn="tl">
                    <a:srgbClr val="000000">
                      <a:alpha val="43137"/>
                    </a:srgbClr>
                  </a:outerShdw>
                </a:effectLst>
                <a:latin typeface="+mn-lt"/>
              </a:rPr>
              <a:t> on </a:t>
            </a:r>
            <a:r>
              <a:rPr lang="it-IT" b="1" dirty="0" err="1" smtClean="0">
                <a:effectLst>
                  <a:outerShdw blurRad="38100" dist="38100" dir="2700000" algn="tl">
                    <a:srgbClr val="000000">
                      <a:alpha val="43137"/>
                    </a:srgbClr>
                  </a:outerShdw>
                </a:effectLst>
                <a:latin typeface="+mn-lt"/>
              </a:rPr>
              <a:t>Relational</a:t>
            </a:r>
            <a:r>
              <a:rPr lang="it-IT" b="1" dirty="0" smtClean="0">
                <a:effectLst>
                  <a:outerShdw blurRad="38100" dist="38100" dir="2700000" algn="tl">
                    <a:srgbClr val="000000">
                      <a:alpha val="43137"/>
                    </a:srgbClr>
                  </a:outerShdw>
                </a:effectLst>
                <a:latin typeface="+mn-lt"/>
              </a:rPr>
              <a:t> </a:t>
            </a:r>
            <a:r>
              <a:rPr lang="it-IT" b="1" dirty="0" err="1" smtClean="0">
                <a:effectLst>
                  <a:outerShdw blurRad="38100" dist="38100" dir="2700000" algn="tl">
                    <a:srgbClr val="000000">
                      <a:alpha val="43137"/>
                    </a:srgbClr>
                  </a:outerShdw>
                </a:effectLst>
                <a:latin typeface="+mn-lt"/>
              </a:rPr>
              <a:t>Influence</a:t>
            </a:r>
            <a:r>
              <a:rPr lang="it-IT" b="1" dirty="0" smtClean="0">
                <a:effectLst>
                  <a:outerShdw blurRad="38100" dist="38100" dir="2700000" algn="tl">
                    <a:srgbClr val="000000">
                      <a:alpha val="43137"/>
                    </a:srgbClr>
                  </a:outerShdw>
                </a:effectLst>
                <a:latin typeface="+mn-lt"/>
              </a:rPr>
              <a:t> </a:t>
            </a:r>
            <a:r>
              <a:rPr lang="it-IT" b="1" dirty="0" err="1" smtClean="0">
                <a:effectLst>
                  <a:outerShdw blurRad="38100" dist="38100" dir="2700000" algn="tl">
                    <a:srgbClr val="000000">
                      <a:alpha val="43137"/>
                    </a:srgbClr>
                  </a:outerShdw>
                </a:effectLst>
                <a:latin typeface="+mn-lt"/>
              </a:rPr>
              <a:t>Propagation</a:t>
            </a:r>
            <a:r>
              <a:rPr lang="it-IT" b="1" dirty="0" smtClean="0">
                <a:effectLst>
                  <a:outerShdw blurRad="38100" dist="38100" dir="2700000" algn="tl">
                    <a:srgbClr val="000000">
                      <a:alpha val="43137"/>
                    </a:srgbClr>
                  </a:outerShdw>
                </a:effectLst>
                <a:latin typeface="+mn-lt"/>
              </a:rPr>
              <a:t> (RIP)</a:t>
            </a:r>
            <a:endParaRPr lang="it-IT" dirty="0">
              <a:effectLst>
                <a:outerShdw blurRad="38100" dist="38100" dir="2700000" algn="tl">
                  <a:srgbClr val="000000">
                    <a:alpha val="43137"/>
                  </a:srgbClr>
                </a:outerShdw>
              </a:effectLst>
              <a:latin typeface="+mn-lt"/>
            </a:endParaRPr>
          </a:p>
        </p:txBody>
      </p:sp>
      <p:sp>
        <p:nvSpPr>
          <p:cNvPr id="3" name="Segnaposto contenuto 2"/>
          <p:cNvSpPr>
            <a:spLocks noGrp="1"/>
          </p:cNvSpPr>
          <p:nvPr>
            <p:ph idx="1"/>
          </p:nvPr>
        </p:nvSpPr>
        <p:spPr>
          <a:xfrm>
            <a:off x="685801" y="3942608"/>
            <a:ext cx="10434842" cy="2042556"/>
          </a:xfrm>
        </p:spPr>
        <p:txBody>
          <a:bodyPr>
            <a:normAutofit/>
          </a:bodyPr>
          <a:lstStyle/>
          <a:p>
            <a:pPr algn="just"/>
            <a:r>
              <a:rPr lang="en-US" sz="2600" dirty="0" smtClean="0"/>
              <a:t>In collective classification, each vertex can be classified according to the generalized knowledge derived from correlations between the labels and attributes of vertices or correlations between the labels and observed attributes supplemented by labels of </a:t>
            </a:r>
            <a:r>
              <a:rPr lang="en-US" sz="2600" dirty="0" err="1" smtClean="0"/>
              <a:t>neighbouring</a:t>
            </a:r>
            <a:r>
              <a:rPr lang="en-US" sz="2600" dirty="0" smtClean="0"/>
              <a:t> vertices.</a:t>
            </a:r>
          </a:p>
        </p:txBody>
      </p:sp>
      <p:sp>
        <p:nvSpPr>
          <p:cNvPr id="4" name="Date Placeholder 3"/>
          <p:cNvSpPr>
            <a:spLocks noGrp="1"/>
          </p:cNvSpPr>
          <p:nvPr>
            <p:ph type="dt" sz="half" idx="10"/>
          </p:nvPr>
        </p:nvSpPr>
        <p:spPr/>
        <p:txBody>
          <a:bodyPr/>
          <a:lstStyle/>
          <a:p>
            <a:fld id="{62F598DE-89B5-4DAA-A23C-5D395D651C8E}" type="datetime1">
              <a:rPr lang="en-US" smtClean="0"/>
              <a:t>1/21/2016</a:t>
            </a:fld>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29</a:t>
            </a:fld>
            <a:endParaRPr lang="en-US"/>
          </a:p>
        </p:txBody>
      </p:sp>
      <p:sp>
        <p:nvSpPr>
          <p:cNvPr id="5" name="TextBox 4"/>
          <p:cNvSpPr txBox="1"/>
          <p:nvPr/>
        </p:nvSpPr>
        <p:spPr>
          <a:xfrm>
            <a:off x="685801" y="2557073"/>
            <a:ext cx="10434842" cy="830997"/>
          </a:xfrm>
          <a:prstGeom prst="rect">
            <a:avLst/>
          </a:prstGeom>
          <a:noFill/>
        </p:spPr>
        <p:txBody>
          <a:bodyPr wrap="square" rtlCol="0">
            <a:spAutoFit/>
          </a:bodyPr>
          <a:lstStyle/>
          <a:p>
            <a:pPr marL="285750" lvl="0" indent="-285750" algn="just" defTabSz="457200">
              <a:spcAft>
                <a:spcPts val="1000"/>
              </a:spcAft>
              <a:buClr>
                <a:prstClr val="white"/>
              </a:buClr>
              <a:buSzPct val="100000"/>
              <a:buFont typeface="Arial"/>
              <a:buChar char="•"/>
            </a:pPr>
            <a:r>
              <a:rPr lang="en-US" sz="2400" dirty="0">
                <a:solidFill>
                  <a:prstClr val="white"/>
                </a:solidFill>
              </a:rPr>
              <a:t>The term </a:t>
            </a:r>
            <a:r>
              <a:rPr lang="en-US" sz="2400" b="1" i="1" dirty="0">
                <a:solidFill>
                  <a:prstClr val="white"/>
                </a:solidFill>
              </a:rPr>
              <a:t>collective classification</a:t>
            </a:r>
            <a:r>
              <a:rPr lang="en-US" sz="2400" dirty="0">
                <a:solidFill>
                  <a:prstClr val="white"/>
                </a:solidFill>
              </a:rPr>
              <a:t> refers to the specific classification task of a set of interlinked objects.</a:t>
            </a:r>
          </a:p>
        </p:txBody>
      </p:sp>
    </p:spTree>
    <p:extLst>
      <p:ext uri="{BB962C8B-B14F-4D97-AF65-F5344CB8AC3E}">
        <p14:creationId xmlns:p14="http://schemas.microsoft.com/office/powerpoint/2010/main" val="3720935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0017127" y="6480174"/>
            <a:ext cx="1600200" cy="377825"/>
          </a:xfrm>
        </p:spPr>
        <p:txBody>
          <a:bodyPr/>
          <a:lstStyle/>
          <a:p>
            <a:fld id="{7EA0402C-7344-4DC9-95B5-ED85D3206809}" type="datetime1">
              <a:rPr lang="en-US" smtClean="0"/>
              <a:t>1/21/2016</a:t>
            </a:fld>
            <a:endParaRPr lang="en-US" dirty="0"/>
          </a:p>
        </p:txBody>
      </p:sp>
      <p:sp>
        <p:nvSpPr>
          <p:cNvPr id="7" name="Slide Number Placeholder 6"/>
          <p:cNvSpPr>
            <a:spLocks noGrp="1"/>
          </p:cNvSpPr>
          <p:nvPr>
            <p:ph type="sldNum" sz="quarter" idx="12"/>
          </p:nvPr>
        </p:nvSpPr>
        <p:spPr>
          <a:xfrm>
            <a:off x="11617327" y="6480175"/>
            <a:ext cx="551167" cy="377825"/>
          </a:xfrm>
        </p:spPr>
        <p:txBody>
          <a:bodyPr/>
          <a:lstStyle/>
          <a:p>
            <a:fld id="{EB149EAC-8CF2-4DA6-99D3-B7316FCDE181}" type="slidenum">
              <a:rPr lang="en-US" smtClean="0"/>
              <a:t>3</a:t>
            </a:fld>
            <a:endParaRPr lang="en-US"/>
          </a:p>
        </p:txBody>
      </p:sp>
      <p:sp>
        <p:nvSpPr>
          <p:cNvPr id="2" name="Title 1"/>
          <p:cNvSpPr>
            <a:spLocks noGrp="1"/>
          </p:cNvSpPr>
          <p:nvPr>
            <p:ph type="title" idx="4294967295"/>
          </p:nvPr>
        </p:nvSpPr>
        <p:spPr>
          <a:xfrm>
            <a:off x="116378" y="367591"/>
            <a:ext cx="10131425" cy="1455738"/>
          </a:xfrm>
        </p:spPr>
        <p:txBody>
          <a:bodyPr/>
          <a:lstStyle/>
          <a:p>
            <a:r>
              <a:rPr lang="en-US" b="1" dirty="0" smtClean="0">
                <a:latin typeface="+mn-lt"/>
              </a:rPr>
              <a:t>Content</a:t>
            </a:r>
            <a:r>
              <a:rPr lang="en-US" dirty="0" smtClean="0">
                <a:latin typeface="+mn-lt"/>
              </a:rPr>
              <a:t> </a:t>
            </a:r>
            <a:endParaRPr lang="en-US" dirty="0">
              <a:latin typeface="+mn-lt"/>
            </a:endParaRPr>
          </a:p>
        </p:txBody>
      </p:sp>
      <p:sp>
        <p:nvSpPr>
          <p:cNvPr id="9" name="Rectangle 8"/>
          <p:cNvSpPr/>
          <p:nvPr/>
        </p:nvSpPr>
        <p:spPr>
          <a:xfrm>
            <a:off x="835845" y="1652328"/>
            <a:ext cx="11057065" cy="5016758"/>
          </a:xfrm>
          <a:prstGeom prst="rect">
            <a:avLst/>
          </a:prstGeom>
          <a:noFill/>
        </p:spPr>
        <p:txBody>
          <a:bodyPr wrap="none" lIns="91440" tIns="45720" rIns="91440" bIns="45720">
            <a:spAutoFit/>
          </a:bodyPr>
          <a:lstStyle/>
          <a:p>
            <a:pPr marL="914400" indent="-914400">
              <a:buFont typeface="+mj-lt"/>
              <a:buAutoNum type="arabicPeriod"/>
            </a:pPr>
            <a:r>
              <a:rPr lang="en-US" sz="3200" dirty="0" smtClean="0">
                <a:solidFill>
                  <a:schemeClr val="tx1">
                    <a:lumMod val="95000"/>
                  </a:schemeClr>
                </a:solidFill>
              </a:rPr>
              <a:t>Introduction </a:t>
            </a:r>
          </a:p>
          <a:p>
            <a:pPr marL="914400" indent="-914400">
              <a:buFont typeface="+mj-lt"/>
              <a:buAutoNum type="arabicPeriod"/>
            </a:pPr>
            <a:r>
              <a:rPr lang="en-US" sz="3200" dirty="0" smtClean="0">
                <a:solidFill>
                  <a:schemeClr val="tx1">
                    <a:lumMod val="95000"/>
                  </a:schemeClr>
                </a:solidFill>
              </a:rPr>
              <a:t>Related Works</a:t>
            </a:r>
          </a:p>
          <a:p>
            <a:pPr marL="914400" indent="-914400">
              <a:buFont typeface="+mj-lt"/>
              <a:buAutoNum type="arabicPeriod"/>
            </a:pPr>
            <a:r>
              <a:rPr lang="en-US" sz="3200" dirty="0" smtClean="0">
                <a:solidFill>
                  <a:schemeClr val="tx1">
                    <a:lumMod val="95000"/>
                  </a:schemeClr>
                </a:solidFill>
              </a:rPr>
              <a:t>Parallel architectures for graph processing</a:t>
            </a:r>
          </a:p>
          <a:p>
            <a:pPr marL="914400" indent="-914400">
              <a:buFont typeface="+mj-lt"/>
              <a:buAutoNum type="arabicPeriod"/>
            </a:pPr>
            <a:r>
              <a:rPr lang="en-US" sz="3200" dirty="0" smtClean="0">
                <a:solidFill>
                  <a:schemeClr val="tx1">
                    <a:lumMod val="95000"/>
                  </a:schemeClr>
                </a:solidFill>
              </a:rPr>
              <a:t>Open source parallel programming models</a:t>
            </a:r>
          </a:p>
          <a:p>
            <a:pPr marL="914400" indent="-914400">
              <a:buFont typeface="+mj-lt"/>
              <a:buAutoNum type="arabicPeriod"/>
            </a:pPr>
            <a:r>
              <a:rPr lang="en-US" sz="3200" dirty="0" smtClean="0">
                <a:solidFill>
                  <a:schemeClr val="tx1">
                    <a:lumMod val="95000"/>
                  </a:schemeClr>
                </a:solidFill>
              </a:rPr>
              <a:t>Similarities between MapReduce and BSP</a:t>
            </a:r>
          </a:p>
          <a:p>
            <a:pPr marL="914400" indent="-914400">
              <a:buFont typeface="+mj-lt"/>
              <a:buAutoNum type="arabicPeriod"/>
            </a:pPr>
            <a:r>
              <a:rPr lang="en-US" sz="3200" dirty="0" smtClean="0">
                <a:solidFill>
                  <a:schemeClr val="tx1">
                    <a:lumMod val="95000"/>
                  </a:schemeClr>
                </a:solidFill>
              </a:rPr>
              <a:t>Selected graph algorithms implementing parallel processing</a:t>
            </a:r>
          </a:p>
          <a:p>
            <a:pPr marL="914400" indent="-914400">
              <a:buFont typeface="+mj-lt"/>
              <a:buAutoNum type="arabicPeriod"/>
            </a:pPr>
            <a:r>
              <a:rPr lang="en-US" sz="3200" dirty="0" smtClean="0">
                <a:solidFill>
                  <a:schemeClr val="tx1">
                    <a:lumMod val="95000"/>
                  </a:schemeClr>
                </a:solidFill>
              </a:rPr>
              <a:t>Experimental environment</a:t>
            </a:r>
          </a:p>
          <a:p>
            <a:pPr marL="914400" indent="-914400">
              <a:buFont typeface="+mj-lt"/>
              <a:buAutoNum type="arabicPeriod"/>
            </a:pPr>
            <a:r>
              <a:rPr lang="en-US" sz="3200" dirty="0" smtClean="0">
                <a:solidFill>
                  <a:schemeClr val="tx1">
                    <a:lumMod val="95000"/>
                  </a:schemeClr>
                </a:solidFill>
              </a:rPr>
              <a:t> Results of experiments</a:t>
            </a:r>
          </a:p>
          <a:p>
            <a:pPr marL="914400" indent="-914400">
              <a:buFont typeface="+mj-lt"/>
              <a:buAutoNum type="arabicPeriod"/>
            </a:pPr>
            <a:r>
              <a:rPr lang="en-US" sz="3200" b="0" cap="none" spc="0" dirty="0" smtClean="0">
                <a:ln w="0"/>
                <a:solidFill>
                  <a:schemeClr val="tx1">
                    <a:lumMod val="95000"/>
                  </a:schemeClr>
                </a:solidFill>
                <a:effectLst>
                  <a:outerShdw blurRad="38100" dist="19050" dir="2700000" algn="tl" rotWithShape="0">
                    <a:schemeClr val="dk1">
                      <a:alpha val="40000"/>
                    </a:schemeClr>
                  </a:outerShdw>
                </a:effectLst>
              </a:rPr>
              <a:t>Discussion and Conclusion </a:t>
            </a:r>
          </a:p>
          <a:p>
            <a:pPr marL="914400" indent="-914400" algn="ctr">
              <a:buFont typeface="+mj-lt"/>
              <a:buAutoNum type="arabicPeriod"/>
            </a:pPr>
            <a:endParaRPr lang="en-U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2624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000"/>
                                        <p:tgtEl>
                                          <p:spTgt spid="9">
                                            <p:txEl>
                                              <p:pRg st="4" end="4"/>
                                            </p:txEl>
                                          </p:spTgt>
                                        </p:tgtEl>
                                      </p:cBhvr>
                                    </p:animEffect>
                                    <p:anim calcmode="lin" valueType="num">
                                      <p:cBhvr>
                                        <p:cTn id="3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fade">
                                      <p:cBhvr>
                                        <p:cTn id="42" dur="1000"/>
                                        <p:tgtEl>
                                          <p:spTgt spid="9">
                                            <p:txEl>
                                              <p:pRg st="5" end="5"/>
                                            </p:txEl>
                                          </p:spTgt>
                                        </p:tgtEl>
                                      </p:cBhvr>
                                    </p:animEffect>
                                    <p:anim calcmode="lin" valueType="num">
                                      <p:cBhvr>
                                        <p:cTn id="4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Effect transition="in" filter="fade">
                                      <p:cBhvr>
                                        <p:cTn id="49" dur="1000"/>
                                        <p:tgtEl>
                                          <p:spTgt spid="9">
                                            <p:txEl>
                                              <p:pRg st="6" end="6"/>
                                            </p:txEl>
                                          </p:spTgt>
                                        </p:tgtEl>
                                      </p:cBhvr>
                                    </p:animEffect>
                                    <p:anim calcmode="lin" valueType="num">
                                      <p:cBhvr>
                                        <p:cTn id="50"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xEl>
                                              <p:pRg st="7" end="7"/>
                                            </p:txEl>
                                          </p:spTgt>
                                        </p:tgtEl>
                                        <p:attrNameLst>
                                          <p:attrName>style.visibility</p:attrName>
                                        </p:attrNameLst>
                                      </p:cBhvr>
                                      <p:to>
                                        <p:strVal val="visible"/>
                                      </p:to>
                                    </p:set>
                                    <p:animEffect transition="in" filter="fade">
                                      <p:cBhvr>
                                        <p:cTn id="56" dur="1000"/>
                                        <p:tgtEl>
                                          <p:spTgt spid="9">
                                            <p:txEl>
                                              <p:pRg st="7" end="7"/>
                                            </p:txEl>
                                          </p:spTgt>
                                        </p:tgtEl>
                                      </p:cBhvr>
                                    </p:animEffect>
                                    <p:anim calcmode="lin" valueType="num">
                                      <p:cBhvr>
                                        <p:cTn id="57"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9">
                                            <p:txEl>
                                              <p:pRg st="8" end="8"/>
                                            </p:txEl>
                                          </p:spTgt>
                                        </p:tgtEl>
                                        <p:attrNameLst>
                                          <p:attrName>style.visibility</p:attrName>
                                        </p:attrNameLst>
                                      </p:cBhvr>
                                      <p:to>
                                        <p:strVal val="visible"/>
                                      </p:to>
                                    </p:set>
                                    <p:animEffect transition="in" filter="fade">
                                      <p:cBhvr>
                                        <p:cTn id="63" dur="1000"/>
                                        <p:tgtEl>
                                          <p:spTgt spid="9">
                                            <p:txEl>
                                              <p:pRg st="8" end="8"/>
                                            </p:txEl>
                                          </p:spTgt>
                                        </p:tgtEl>
                                      </p:cBhvr>
                                    </p:animEffect>
                                    <p:anim calcmode="lin" valueType="num">
                                      <p:cBhvr>
                                        <p:cTn id="64"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3400343"/>
            <a:ext cx="10372106" cy="1306286"/>
          </a:xfrm>
        </p:spPr>
        <p:txBody>
          <a:bodyPr/>
          <a:lstStyle/>
          <a:p>
            <a:r>
              <a:rPr lang="it-IT" sz="2400" b="1" dirty="0" smtClean="0"/>
              <a:t>across-network classification</a:t>
            </a:r>
            <a:r>
              <a:rPr lang="it-IT" sz="2400" dirty="0" smtClean="0"/>
              <a:t>: </a:t>
            </a:r>
            <a:r>
              <a:rPr lang="en-US" sz="2400" dirty="0" smtClean="0"/>
              <a:t>applies the recovered label distribution from one network to another</a:t>
            </a:r>
          </a:p>
          <a:p>
            <a:pPr marL="0" indent="0">
              <a:buNone/>
            </a:pPr>
            <a:endParaRPr lang="en-US" dirty="0"/>
          </a:p>
        </p:txBody>
      </p:sp>
      <p:sp>
        <p:nvSpPr>
          <p:cNvPr id="2" name="Date Placeholder 1"/>
          <p:cNvSpPr>
            <a:spLocks noGrp="1"/>
          </p:cNvSpPr>
          <p:nvPr>
            <p:ph type="dt" sz="half" idx="10"/>
          </p:nvPr>
        </p:nvSpPr>
        <p:spPr/>
        <p:txBody>
          <a:bodyPr/>
          <a:lstStyle/>
          <a:p>
            <a:fld id="{8A626624-A50C-45EE-8A1D-2036C0D5C3A0}" type="datetime1">
              <a:rPr lang="en-US" smtClean="0"/>
              <a:t>1/21/2016</a:t>
            </a:fld>
            <a:endParaRPr lang="en-US"/>
          </a:p>
        </p:txBody>
      </p:sp>
      <p:sp>
        <p:nvSpPr>
          <p:cNvPr id="5" name="Slide Number Placeholder 4"/>
          <p:cNvSpPr>
            <a:spLocks noGrp="1"/>
          </p:cNvSpPr>
          <p:nvPr>
            <p:ph type="sldNum" sz="quarter" idx="12"/>
          </p:nvPr>
        </p:nvSpPr>
        <p:spPr/>
        <p:txBody>
          <a:bodyPr/>
          <a:lstStyle/>
          <a:p>
            <a:fld id="{EB149EAC-8CF2-4DA6-99D3-B7316FCDE181}" type="slidenum">
              <a:rPr lang="en-US" smtClean="0"/>
              <a:t>30</a:t>
            </a:fld>
            <a:endParaRPr lang="en-US"/>
          </a:p>
        </p:txBody>
      </p:sp>
      <p:sp>
        <p:nvSpPr>
          <p:cNvPr id="4" name="TextBox 3"/>
          <p:cNvSpPr txBox="1"/>
          <p:nvPr/>
        </p:nvSpPr>
        <p:spPr>
          <a:xfrm>
            <a:off x="439387" y="429508"/>
            <a:ext cx="11471564" cy="1200329"/>
          </a:xfrm>
          <a:prstGeom prst="rect">
            <a:avLst/>
          </a:prstGeom>
          <a:noFill/>
        </p:spPr>
        <p:txBody>
          <a:bodyPr wrap="square" rtlCol="0">
            <a:spAutoFit/>
          </a:bodyPr>
          <a:lstStyle/>
          <a:p>
            <a:pPr lvl="0" defTabSz="457200">
              <a:spcAft>
                <a:spcPts val="1000"/>
              </a:spcAft>
              <a:buClr>
                <a:prstClr val="white"/>
              </a:buClr>
              <a:buSzPct val="100000"/>
            </a:pPr>
            <a:r>
              <a:rPr lang="en-US" sz="3600" b="1" dirty="0">
                <a:solidFill>
                  <a:prstClr val="white"/>
                </a:solidFill>
                <a:effectLst>
                  <a:outerShdw blurRad="38100" dist="38100" dir="2700000" algn="tl">
                    <a:srgbClr val="000000">
                      <a:alpha val="43137"/>
                    </a:srgbClr>
                  </a:outerShdw>
                </a:effectLst>
              </a:rPr>
              <a:t>Collective classification can be accomplished by two distinct inference approaches: </a:t>
            </a:r>
          </a:p>
        </p:txBody>
      </p:sp>
      <p:sp>
        <p:nvSpPr>
          <p:cNvPr id="6" name="TextBox 5"/>
          <p:cNvSpPr txBox="1"/>
          <p:nvPr/>
        </p:nvSpPr>
        <p:spPr>
          <a:xfrm>
            <a:off x="838200" y="2379290"/>
            <a:ext cx="10372106" cy="830997"/>
          </a:xfrm>
          <a:prstGeom prst="rect">
            <a:avLst/>
          </a:prstGeom>
          <a:noFill/>
        </p:spPr>
        <p:txBody>
          <a:bodyPr wrap="square" rtlCol="0">
            <a:spAutoFit/>
          </a:bodyPr>
          <a:lstStyle/>
          <a:p>
            <a:pPr marL="285750" lvl="0" indent="-285750" algn="just" defTabSz="457200">
              <a:spcAft>
                <a:spcPts val="1000"/>
              </a:spcAft>
              <a:buClr>
                <a:prstClr val="white"/>
              </a:buClr>
              <a:buSzPct val="100000"/>
              <a:buFont typeface="Arial"/>
              <a:buChar char="•"/>
            </a:pPr>
            <a:r>
              <a:rPr lang="it-IT" sz="2400" b="1" dirty="0">
                <a:solidFill>
                  <a:prstClr val="white"/>
                </a:solidFill>
              </a:rPr>
              <a:t>within-network classification</a:t>
            </a:r>
            <a:r>
              <a:rPr lang="it-IT" sz="2400" dirty="0">
                <a:solidFill>
                  <a:prstClr val="white"/>
                </a:solidFill>
              </a:rPr>
              <a:t>: </a:t>
            </a:r>
            <a:r>
              <a:rPr lang="en-US" sz="2400" dirty="0">
                <a:solidFill>
                  <a:prstClr val="white"/>
                </a:solidFill>
              </a:rPr>
              <a:t>tries to recover partially unknown labels in the network based on information of known ones</a:t>
            </a:r>
            <a:endParaRPr lang="it-IT" sz="2400" dirty="0">
              <a:solidFill>
                <a:prstClr val="white"/>
              </a:solidFill>
            </a:endParaRPr>
          </a:p>
        </p:txBody>
      </p:sp>
      <p:sp>
        <p:nvSpPr>
          <p:cNvPr id="7" name="TextBox 6"/>
          <p:cNvSpPr txBox="1"/>
          <p:nvPr/>
        </p:nvSpPr>
        <p:spPr>
          <a:xfrm>
            <a:off x="439387" y="5019315"/>
            <a:ext cx="9084623" cy="830997"/>
          </a:xfrm>
          <a:prstGeom prst="rect">
            <a:avLst/>
          </a:prstGeom>
          <a:noFill/>
        </p:spPr>
        <p:txBody>
          <a:bodyPr wrap="square" rtlCol="0">
            <a:spAutoFit/>
          </a:bodyPr>
          <a:lstStyle/>
          <a:p>
            <a:pPr lvl="0" algn="just" defTabSz="457200">
              <a:spcAft>
                <a:spcPts val="1000"/>
              </a:spcAft>
              <a:buClr>
                <a:prstClr val="white"/>
              </a:buClr>
              <a:buSzPct val="100000"/>
            </a:pPr>
            <a:r>
              <a:rPr lang="en-US" sz="2400" dirty="0">
                <a:solidFill>
                  <a:prstClr val="white"/>
                </a:solidFill>
              </a:rPr>
              <a:t>We are going to examine The within-network collective classification algorithm based on </a:t>
            </a:r>
            <a:r>
              <a:rPr lang="en-US" sz="2400" i="1" dirty="0">
                <a:solidFill>
                  <a:prstClr val="white"/>
                </a:solidFill>
              </a:rPr>
              <a:t>Relational Influence Propagation</a:t>
            </a:r>
            <a:r>
              <a:rPr lang="en-US" sz="2400" dirty="0">
                <a:solidFill>
                  <a:prstClr val="white"/>
                </a:solidFill>
              </a:rPr>
              <a:t> (RIP)</a:t>
            </a:r>
            <a:endParaRPr lang="it-IT" sz="2400" dirty="0">
              <a:solidFill>
                <a:prstClr val="white"/>
              </a:solidFill>
            </a:endParaRPr>
          </a:p>
        </p:txBody>
      </p:sp>
    </p:spTree>
    <p:extLst>
      <p:ext uri="{BB962C8B-B14F-4D97-AF65-F5344CB8AC3E}">
        <p14:creationId xmlns:p14="http://schemas.microsoft.com/office/powerpoint/2010/main" val="58779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9382" y="265215"/>
            <a:ext cx="10306587" cy="1456267"/>
          </a:xfrm>
        </p:spPr>
        <p:txBody>
          <a:bodyPr/>
          <a:lstStyle/>
          <a:p>
            <a:r>
              <a:rPr lang="it-IT" b="1" dirty="0">
                <a:effectLst>
                  <a:outerShdw blurRad="38100" dist="38100" dir="2700000" algn="tl">
                    <a:srgbClr val="000000">
                      <a:alpha val="43137"/>
                    </a:srgbClr>
                  </a:outerShdw>
                </a:effectLst>
                <a:latin typeface="+mn-lt"/>
              </a:rPr>
              <a:t>G</a:t>
            </a:r>
            <a:r>
              <a:rPr lang="it-IT" b="1" dirty="0" smtClean="0">
                <a:effectLst>
                  <a:outerShdw blurRad="38100" dist="38100" dir="2700000" algn="tl">
                    <a:srgbClr val="000000">
                      <a:alpha val="43137"/>
                    </a:srgbClr>
                  </a:outerShdw>
                </a:effectLst>
                <a:latin typeface="+mn-lt"/>
              </a:rPr>
              <a:t>eneral idea</a:t>
            </a:r>
            <a:endParaRPr lang="it-IT" b="1" dirty="0">
              <a:effectLst>
                <a:outerShdw blurRad="38100" dist="38100" dir="2700000" algn="tl">
                  <a:srgbClr val="000000">
                    <a:alpha val="43137"/>
                  </a:srgbClr>
                </a:outerShdw>
              </a:effectLst>
              <a:latin typeface="+mn-lt"/>
            </a:endParaRPr>
          </a:p>
        </p:txBody>
      </p:sp>
      <p:sp>
        <p:nvSpPr>
          <p:cNvPr id="3" name="Segnaposto contenuto 2"/>
          <p:cNvSpPr>
            <a:spLocks noGrp="1"/>
          </p:cNvSpPr>
          <p:nvPr>
            <p:ph idx="1"/>
          </p:nvPr>
        </p:nvSpPr>
        <p:spPr>
          <a:xfrm>
            <a:off x="721427" y="2695699"/>
            <a:ext cx="10131425" cy="1508166"/>
          </a:xfrm>
        </p:spPr>
        <p:txBody>
          <a:bodyPr>
            <a:normAutofit fontScale="92500" lnSpcReduction="10000"/>
          </a:bodyPr>
          <a:lstStyle/>
          <a:p>
            <a:endParaRPr lang="en-US" dirty="0"/>
          </a:p>
          <a:p>
            <a:pPr algn="just"/>
            <a:r>
              <a:rPr lang="en-US" sz="2600" dirty="0" smtClean="0"/>
              <a:t>The general idea of this approach is based on the iterative propagation of the known labels assigned to some known vertices to the non-labelled vertices in the same network.</a:t>
            </a:r>
            <a:endParaRPr lang="it-IT" sz="2600" dirty="0"/>
          </a:p>
        </p:txBody>
      </p:sp>
      <p:sp>
        <p:nvSpPr>
          <p:cNvPr id="4" name="Date Placeholder 3"/>
          <p:cNvSpPr>
            <a:spLocks noGrp="1"/>
          </p:cNvSpPr>
          <p:nvPr>
            <p:ph type="dt" sz="half" idx="10"/>
          </p:nvPr>
        </p:nvSpPr>
        <p:spPr/>
        <p:txBody>
          <a:bodyPr/>
          <a:lstStyle/>
          <a:p>
            <a:fld id="{34522099-1752-4D91-BE7B-D585FC3CE36D}" type="datetime1">
              <a:rPr lang="en-US" smtClean="0"/>
              <a:t>1/21/2016</a:t>
            </a:fld>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31</a:t>
            </a:fld>
            <a:endParaRPr lang="en-US"/>
          </a:p>
        </p:txBody>
      </p:sp>
    </p:spTree>
    <p:extLst>
      <p:ext uri="{BB962C8B-B14F-4D97-AF65-F5344CB8AC3E}">
        <p14:creationId xmlns:p14="http://schemas.microsoft.com/office/powerpoint/2010/main" val="134534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0865" y="698757"/>
            <a:ext cx="7561102" cy="5446669"/>
          </a:xfrm>
        </p:spPr>
      </p:pic>
      <p:sp>
        <p:nvSpPr>
          <p:cNvPr id="2" name="Date Placeholder 1"/>
          <p:cNvSpPr>
            <a:spLocks noGrp="1"/>
          </p:cNvSpPr>
          <p:nvPr>
            <p:ph type="dt" sz="half" idx="10"/>
          </p:nvPr>
        </p:nvSpPr>
        <p:spPr/>
        <p:txBody>
          <a:bodyPr/>
          <a:lstStyle/>
          <a:p>
            <a:fld id="{9DCE80ED-782E-4EDF-AA29-C43C0B0F8973}" type="datetime1">
              <a:rPr lang="en-US" smtClean="0"/>
              <a:t>1/21/2016</a:t>
            </a:fld>
            <a:endParaRPr lang="en-US"/>
          </a:p>
        </p:txBody>
      </p:sp>
      <p:sp>
        <p:nvSpPr>
          <p:cNvPr id="5" name="Slide Number Placeholder 4"/>
          <p:cNvSpPr>
            <a:spLocks noGrp="1"/>
          </p:cNvSpPr>
          <p:nvPr>
            <p:ph type="sldNum" sz="quarter" idx="12"/>
          </p:nvPr>
        </p:nvSpPr>
        <p:spPr/>
        <p:txBody>
          <a:bodyPr/>
          <a:lstStyle/>
          <a:p>
            <a:fld id="{EB149EAC-8CF2-4DA6-99D3-B7316FCDE181}" type="slidenum">
              <a:rPr lang="en-US" smtClean="0"/>
              <a:t>32</a:t>
            </a:fld>
            <a:endParaRPr lang="en-US"/>
          </a:p>
        </p:txBody>
      </p:sp>
    </p:spTree>
    <p:extLst>
      <p:ext uri="{BB962C8B-B14F-4D97-AF65-F5344CB8AC3E}">
        <p14:creationId xmlns:p14="http://schemas.microsoft.com/office/powerpoint/2010/main" val="303584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0073" y="1773488"/>
            <a:ext cx="8159241" cy="3379225"/>
          </a:xfrm>
        </p:spPr>
      </p:pic>
      <p:sp>
        <p:nvSpPr>
          <p:cNvPr id="2" name="Date Placeholder 1"/>
          <p:cNvSpPr>
            <a:spLocks noGrp="1"/>
          </p:cNvSpPr>
          <p:nvPr>
            <p:ph type="dt" sz="half" idx="10"/>
          </p:nvPr>
        </p:nvSpPr>
        <p:spPr/>
        <p:txBody>
          <a:bodyPr/>
          <a:lstStyle/>
          <a:p>
            <a:fld id="{EFFE7AC5-7587-417B-92F3-48B9E92EBF62}" type="datetime1">
              <a:rPr lang="en-US" smtClean="0"/>
              <a:t>1/21/2016</a:t>
            </a:fld>
            <a:endParaRPr lang="en-US"/>
          </a:p>
        </p:txBody>
      </p:sp>
      <p:sp>
        <p:nvSpPr>
          <p:cNvPr id="5" name="Slide Number Placeholder 4"/>
          <p:cNvSpPr>
            <a:spLocks noGrp="1"/>
          </p:cNvSpPr>
          <p:nvPr>
            <p:ph type="sldNum" sz="quarter" idx="12"/>
          </p:nvPr>
        </p:nvSpPr>
        <p:spPr/>
        <p:txBody>
          <a:bodyPr/>
          <a:lstStyle/>
          <a:p>
            <a:fld id="{EB149EAC-8CF2-4DA6-99D3-B7316FCDE181}" type="slidenum">
              <a:rPr lang="en-US" smtClean="0"/>
              <a:t>33</a:t>
            </a:fld>
            <a:endParaRPr lang="en-US"/>
          </a:p>
        </p:txBody>
      </p:sp>
    </p:spTree>
    <p:extLst>
      <p:ext uri="{BB962C8B-B14F-4D97-AF65-F5344CB8AC3E}">
        <p14:creationId xmlns:p14="http://schemas.microsoft.com/office/powerpoint/2010/main" val="227917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C4BEC67-1664-46DE-9040-44BC52F8E506}" type="datetime1">
              <a:rPr lang="en-US" smtClean="0"/>
              <a:t>1/21/2016</a:t>
            </a:fld>
            <a:endParaRPr lang="en-US"/>
          </a:p>
        </p:txBody>
      </p:sp>
      <p:sp>
        <p:nvSpPr>
          <p:cNvPr id="5" name="Slide Number Placeholder 4"/>
          <p:cNvSpPr>
            <a:spLocks noGrp="1"/>
          </p:cNvSpPr>
          <p:nvPr>
            <p:ph type="sldNum" sz="quarter" idx="12"/>
          </p:nvPr>
        </p:nvSpPr>
        <p:spPr/>
        <p:txBody>
          <a:bodyPr/>
          <a:lstStyle/>
          <a:p>
            <a:fld id="{EB149EAC-8CF2-4DA6-99D3-B7316FCDE181}" type="slidenum">
              <a:rPr lang="en-US" smtClean="0"/>
              <a:t>34</a:t>
            </a:fld>
            <a:endParaRPr lang="en-US"/>
          </a:p>
        </p:txBody>
      </p:sp>
      <p:sp>
        <p:nvSpPr>
          <p:cNvPr id="7" name="TextBox 6"/>
          <p:cNvSpPr txBox="1"/>
          <p:nvPr/>
        </p:nvSpPr>
        <p:spPr>
          <a:xfrm>
            <a:off x="1008208" y="2858325"/>
            <a:ext cx="9809018" cy="707886"/>
          </a:xfrm>
          <a:prstGeom prst="rect">
            <a:avLst/>
          </a:prstGeom>
          <a:noFill/>
        </p:spPr>
        <p:txBody>
          <a:bodyPr wrap="square" rtlCol="0">
            <a:spAutoFit/>
          </a:bodyPr>
          <a:lstStyle/>
          <a:p>
            <a:pPr lvl="0" algn="ctr"/>
            <a:r>
              <a:rPr lang="en-US" sz="4000" b="1"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Experimental environment</a:t>
            </a:r>
          </a:p>
        </p:txBody>
      </p:sp>
    </p:spTree>
    <p:extLst>
      <p:ext uri="{BB962C8B-B14F-4D97-AF65-F5344CB8AC3E}">
        <p14:creationId xmlns:p14="http://schemas.microsoft.com/office/powerpoint/2010/main" val="393669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81297" y="2428366"/>
            <a:ext cx="10515600" cy="3767646"/>
          </a:xfrm>
        </p:spPr>
        <p:txBody>
          <a:bodyPr>
            <a:noAutofit/>
          </a:bodyPr>
          <a:lstStyle/>
          <a:p>
            <a:pPr marL="514350" indent="-514350">
              <a:buFont typeface="+mj-lt"/>
              <a:buAutoNum type="arabicPeriod"/>
            </a:pPr>
            <a:r>
              <a:rPr lang="en-US" sz="2400" dirty="0" smtClean="0"/>
              <a:t>MapReduce </a:t>
            </a:r>
            <a:r>
              <a:rPr lang="en-US" sz="2400" dirty="0"/>
              <a:t>(MR</a:t>
            </a:r>
            <a:r>
              <a:rPr lang="en-US" sz="2400" dirty="0" smtClean="0"/>
              <a:t>)</a:t>
            </a:r>
          </a:p>
          <a:p>
            <a:pPr marL="514350" indent="-514350">
              <a:buFont typeface="+mj-lt"/>
              <a:buAutoNum type="arabicPeriod"/>
            </a:pPr>
            <a:r>
              <a:rPr lang="en-US" sz="2400" dirty="0" smtClean="0"/>
              <a:t>MapReduce </a:t>
            </a:r>
            <a:r>
              <a:rPr lang="en-US" sz="2400" dirty="0"/>
              <a:t>with map-side join (</a:t>
            </a:r>
            <a:r>
              <a:rPr lang="en-US" sz="2400" dirty="0" smtClean="0"/>
              <a:t>MR2)</a:t>
            </a:r>
          </a:p>
          <a:p>
            <a:pPr marL="514350" indent="-514350">
              <a:buFont typeface="+mj-lt"/>
              <a:buAutoNum type="arabicPeriod"/>
            </a:pPr>
            <a:r>
              <a:rPr lang="en-US" sz="2400" dirty="0" smtClean="0"/>
              <a:t>Bulk </a:t>
            </a:r>
            <a:r>
              <a:rPr lang="en-US" sz="2400" dirty="0"/>
              <a:t>Synchronous Parallel (BSP</a:t>
            </a:r>
            <a:r>
              <a:rPr lang="en-US" sz="2400" dirty="0" smtClean="0"/>
              <a:t>)</a:t>
            </a:r>
          </a:p>
          <a:p>
            <a:pPr marL="514350" indent="-514350">
              <a:buFont typeface="+mj-lt"/>
              <a:buAutoNum type="arabicPeriod"/>
            </a:pPr>
            <a:endParaRPr lang="en-US" sz="2400" dirty="0"/>
          </a:p>
          <a:p>
            <a:pPr marL="0" indent="0">
              <a:buNone/>
            </a:pPr>
            <a:r>
              <a:rPr lang="en-US" sz="2400" dirty="0" smtClean="0"/>
              <a:t>These </a:t>
            </a:r>
            <a:r>
              <a:rPr lang="en-US" sz="2400" dirty="0"/>
              <a:t>three approaches: MR, MR2 and BSP were evaluated in terms of computational complexity for distinct settings of a distributed </a:t>
            </a:r>
            <a:r>
              <a:rPr lang="en-US" sz="2400" dirty="0" smtClean="0"/>
              <a:t>environment</a:t>
            </a:r>
          </a:p>
          <a:p>
            <a:pPr marL="0" indent="0">
              <a:buNone/>
            </a:pPr>
            <a:endParaRPr lang="en-US" sz="2400" dirty="0"/>
          </a:p>
          <a:p>
            <a:pPr marL="0" indent="0">
              <a:buNone/>
            </a:pPr>
            <a:r>
              <a:rPr lang="en-US" sz="2400" dirty="0"/>
              <a:t>The analysis was performed for distinct real world datasets and for two graph analysis problems: SSSP and RIP</a:t>
            </a:r>
            <a:endParaRPr lang="it-IT" sz="2400" dirty="0"/>
          </a:p>
        </p:txBody>
      </p:sp>
      <p:sp>
        <p:nvSpPr>
          <p:cNvPr id="2" name="Date Placeholder 1"/>
          <p:cNvSpPr>
            <a:spLocks noGrp="1"/>
          </p:cNvSpPr>
          <p:nvPr>
            <p:ph type="dt" sz="half" idx="10"/>
          </p:nvPr>
        </p:nvSpPr>
        <p:spPr/>
        <p:txBody>
          <a:bodyPr/>
          <a:lstStyle/>
          <a:p>
            <a:fld id="{0195E44D-B4CE-4FFD-8FF1-206C5626B248}" type="datetime1">
              <a:rPr lang="en-US" smtClean="0"/>
              <a:t>1/21/2016</a:t>
            </a:fld>
            <a:endParaRPr lang="en-US"/>
          </a:p>
        </p:txBody>
      </p:sp>
      <p:sp>
        <p:nvSpPr>
          <p:cNvPr id="5" name="Slide Number Placeholder 4"/>
          <p:cNvSpPr>
            <a:spLocks noGrp="1"/>
          </p:cNvSpPr>
          <p:nvPr>
            <p:ph type="sldNum" sz="quarter" idx="12"/>
          </p:nvPr>
        </p:nvSpPr>
        <p:spPr/>
        <p:txBody>
          <a:bodyPr/>
          <a:lstStyle/>
          <a:p>
            <a:fld id="{EB149EAC-8CF2-4DA6-99D3-B7316FCDE181}" type="slidenum">
              <a:rPr lang="en-US" smtClean="0"/>
              <a:t>35</a:t>
            </a:fld>
            <a:endParaRPr lang="en-US"/>
          </a:p>
        </p:txBody>
      </p:sp>
      <p:sp>
        <p:nvSpPr>
          <p:cNvPr id="6" name="TextBox 5"/>
          <p:cNvSpPr txBox="1"/>
          <p:nvPr/>
        </p:nvSpPr>
        <p:spPr>
          <a:xfrm>
            <a:off x="228600" y="393700"/>
            <a:ext cx="11195462" cy="584775"/>
          </a:xfrm>
          <a:prstGeom prst="rect">
            <a:avLst/>
          </a:prstGeom>
          <a:noFill/>
        </p:spPr>
        <p:txBody>
          <a:bodyPr wrap="square" rtlCol="0">
            <a:spAutoFit/>
          </a:bodyPr>
          <a:lstStyle/>
          <a:p>
            <a:r>
              <a:rPr lang="en-US" sz="3200" b="1" dirty="0" smtClean="0">
                <a:solidFill>
                  <a:schemeClr val="accent5">
                    <a:lumMod val="40000"/>
                    <a:lumOff val="60000"/>
                  </a:schemeClr>
                </a:solidFill>
              </a:rPr>
              <a:t>7. EXPRIMENTAL ENVIROMNTAL  </a:t>
            </a:r>
            <a:endParaRPr lang="en-US" sz="3200" b="1" dirty="0">
              <a:solidFill>
                <a:schemeClr val="accent5">
                  <a:lumMod val="40000"/>
                  <a:lumOff val="60000"/>
                </a:schemeClr>
              </a:solidFill>
            </a:endParaRPr>
          </a:p>
        </p:txBody>
      </p:sp>
      <p:sp>
        <p:nvSpPr>
          <p:cNvPr id="4" name="TextBox 3"/>
          <p:cNvSpPr txBox="1"/>
          <p:nvPr/>
        </p:nvSpPr>
        <p:spPr>
          <a:xfrm>
            <a:off x="843148" y="1353787"/>
            <a:ext cx="10391898" cy="830997"/>
          </a:xfrm>
          <a:prstGeom prst="rect">
            <a:avLst/>
          </a:prstGeom>
          <a:noFill/>
        </p:spPr>
        <p:txBody>
          <a:bodyPr wrap="square" rtlCol="0">
            <a:spAutoFit/>
          </a:bodyPr>
          <a:lstStyle/>
          <a:p>
            <a:pPr lvl="0" algn="just" defTabSz="457200">
              <a:spcAft>
                <a:spcPts val="1000"/>
              </a:spcAft>
              <a:buClr>
                <a:prstClr val="white"/>
              </a:buClr>
              <a:buSzPct val="100000"/>
            </a:pPr>
            <a:r>
              <a:rPr lang="en-US" sz="2400" dirty="0">
                <a:solidFill>
                  <a:prstClr val="white"/>
                </a:solidFill>
                <a:effectLst>
                  <a:outerShdw blurRad="38100" dist="38100" dir="2700000" algn="tl">
                    <a:srgbClr val="000000">
                      <a:alpha val="43137"/>
                    </a:srgbClr>
                  </a:outerShdw>
                </a:effectLst>
              </a:rPr>
              <a:t>The main goal of experiments was to validate and compare the open source parallel programming models: </a:t>
            </a:r>
          </a:p>
        </p:txBody>
      </p:sp>
    </p:spTree>
    <p:extLst>
      <p:ext uri="{BB962C8B-B14F-4D97-AF65-F5344CB8AC3E}">
        <p14:creationId xmlns:p14="http://schemas.microsoft.com/office/powerpoint/2010/main" val="137346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0788" y="134588"/>
            <a:ext cx="10131425" cy="1231074"/>
          </a:xfrm>
        </p:spPr>
        <p:txBody>
          <a:bodyPr/>
          <a:lstStyle/>
          <a:p>
            <a:r>
              <a:rPr lang="it-IT" b="1" dirty="0">
                <a:effectLst>
                  <a:outerShdw blurRad="38100" dist="38100" dir="2700000" algn="tl">
                    <a:srgbClr val="000000">
                      <a:alpha val="43137"/>
                    </a:srgbClr>
                  </a:outerShdw>
                </a:effectLst>
                <a:latin typeface="+mn-lt"/>
              </a:rPr>
              <a:t>Environment </a:t>
            </a:r>
            <a:r>
              <a:rPr lang="it-IT" b="1" dirty="0" smtClean="0">
                <a:effectLst>
                  <a:outerShdw blurRad="38100" dist="38100" dir="2700000" algn="tl">
                    <a:srgbClr val="000000">
                      <a:alpha val="43137"/>
                    </a:srgbClr>
                  </a:outerShdw>
                </a:effectLst>
                <a:latin typeface="+mn-lt"/>
              </a:rPr>
              <a:t>setup</a:t>
            </a:r>
            <a:endParaRPr lang="it-IT" dirty="0">
              <a:effectLst>
                <a:outerShdw blurRad="38100" dist="38100" dir="2700000" algn="tl">
                  <a:srgbClr val="000000">
                    <a:alpha val="43137"/>
                  </a:srgbClr>
                </a:outerShdw>
              </a:effectLst>
              <a:latin typeface="+mn-lt"/>
            </a:endParaRPr>
          </a:p>
        </p:txBody>
      </p:sp>
      <p:sp>
        <p:nvSpPr>
          <p:cNvPr id="3" name="Segnaposto contenuto 2"/>
          <p:cNvSpPr>
            <a:spLocks noGrp="1"/>
          </p:cNvSpPr>
          <p:nvPr>
            <p:ph idx="1"/>
          </p:nvPr>
        </p:nvSpPr>
        <p:spPr>
          <a:xfrm>
            <a:off x="602675" y="2325189"/>
            <a:ext cx="9633856" cy="3154878"/>
          </a:xfrm>
        </p:spPr>
        <p:txBody>
          <a:bodyPr>
            <a:normAutofit fontScale="92500" lnSpcReduction="10000"/>
          </a:bodyPr>
          <a:lstStyle/>
          <a:p>
            <a:endParaRPr lang="en-US" dirty="0"/>
          </a:p>
          <a:p>
            <a:r>
              <a:rPr lang="en-US" sz="2400" dirty="0"/>
              <a:t>The distributed system consisted of 85 identical machines with 4 CPUs, 16 GB RAM and 750 GB of storage </a:t>
            </a:r>
            <a:r>
              <a:rPr lang="en-US" sz="2400" dirty="0" smtClean="0"/>
              <a:t>each.</a:t>
            </a:r>
          </a:p>
          <a:p>
            <a:endParaRPr lang="en-US" sz="2400" dirty="0"/>
          </a:p>
          <a:p>
            <a:r>
              <a:rPr lang="en-US" sz="2400" dirty="0"/>
              <a:t>Computers were connected through 1 Gb/s Ethernet</a:t>
            </a:r>
            <a:r>
              <a:rPr lang="en-US" sz="2400" dirty="0" smtClean="0"/>
              <a:t>.</a:t>
            </a:r>
          </a:p>
          <a:p>
            <a:endParaRPr lang="en-US" sz="2400" dirty="0"/>
          </a:p>
          <a:p>
            <a:r>
              <a:rPr lang="en-US" sz="2400" dirty="0"/>
              <a:t>The experiments were deployed on Hadoop (version 0.20.205.0) and Apache </a:t>
            </a:r>
            <a:r>
              <a:rPr lang="en-US" sz="2400" dirty="0" err="1"/>
              <a:t>Giraph</a:t>
            </a:r>
            <a:r>
              <a:rPr lang="en-US" sz="2400" dirty="0"/>
              <a:t> (version 0.2).</a:t>
            </a:r>
            <a:endParaRPr lang="it-IT" sz="2400" dirty="0"/>
          </a:p>
        </p:txBody>
      </p:sp>
      <p:sp>
        <p:nvSpPr>
          <p:cNvPr id="4" name="Date Placeholder 3"/>
          <p:cNvSpPr>
            <a:spLocks noGrp="1"/>
          </p:cNvSpPr>
          <p:nvPr>
            <p:ph type="dt" sz="half" idx="10"/>
          </p:nvPr>
        </p:nvSpPr>
        <p:spPr/>
        <p:txBody>
          <a:bodyPr/>
          <a:lstStyle/>
          <a:p>
            <a:fld id="{85BB6199-102D-4B92-AB0A-B75A412ADC5C}" type="datetime1">
              <a:rPr lang="en-US" smtClean="0"/>
              <a:t>1/21/2016</a:t>
            </a:fld>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36</a:t>
            </a:fld>
            <a:endParaRPr lang="en-US"/>
          </a:p>
        </p:txBody>
      </p:sp>
      <p:sp>
        <p:nvSpPr>
          <p:cNvPr id="8" name="TextBox 7"/>
          <p:cNvSpPr txBox="1"/>
          <p:nvPr/>
        </p:nvSpPr>
        <p:spPr>
          <a:xfrm>
            <a:off x="602674" y="1604042"/>
            <a:ext cx="9633856" cy="830997"/>
          </a:xfrm>
          <a:prstGeom prst="rect">
            <a:avLst/>
          </a:prstGeom>
          <a:noFill/>
        </p:spPr>
        <p:txBody>
          <a:bodyPr wrap="square" rtlCol="0">
            <a:spAutoFit/>
          </a:bodyPr>
          <a:lstStyle/>
          <a:p>
            <a:pPr marL="285750" lvl="0" indent="-285750" algn="just" defTabSz="457200">
              <a:spcAft>
                <a:spcPts val="1000"/>
              </a:spcAft>
              <a:buClr>
                <a:prstClr val="white"/>
              </a:buClr>
              <a:buSzPct val="100000"/>
              <a:buFont typeface="Arial"/>
              <a:buChar char="•"/>
            </a:pPr>
            <a:r>
              <a:rPr lang="en-US" sz="2400" dirty="0">
                <a:solidFill>
                  <a:prstClr val="white"/>
                </a:solidFill>
              </a:rPr>
              <a:t>The experiments were carried out using a cluster environment provided by the Wroclaw Networking and Supercomputing Center.</a:t>
            </a:r>
          </a:p>
        </p:txBody>
      </p:sp>
    </p:spTree>
    <p:extLst>
      <p:ext uri="{BB962C8B-B14F-4D97-AF65-F5344CB8AC3E}">
        <p14:creationId xmlns:p14="http://schemas.microsoft.com/office/powerpoint/2010/main" val="9227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5790" y="277091"/>
            <a:ext cx="10131425" cy="1456267"/>
          </a:xfrm>
        </p:spPr>
        <p:txBody>
          <a:bodyPr/>
          <a:lstStyle/>
          <a:p>
            <a:r>
              <a:rPr lang="it-IT" b="1" dirty="0" err="1" smtClean="0">
                <a:effectLst>
                  <a:outerShdw blurRad="38100" dist="38100" dir="2700000" algn="tl">
                    <a:srgbClr val="000000">
                      <a:alpha val="43137"/>
                    </a:srgbClr>
                  </a:outerShdw>
                </a:effectLst>
                <a:latin typeface="+mn-lt"/>
              </a:rPr>
              <a:t>Datasets</a:t>
            </a:r>
            <a:endParaRPr lang="it-IT" dirty="0">
              <a:effectLst>
                <a:outerShdw blurRad="38100" dist="38100" dir="2700000" algn="tl">
                  <a:srgbClr val="000000">
                    <a:alpha val="43137"/>
                  </a:srgbClr>
                </a:outerShdw>
              </a:effectLst>
              <a:latin typeface="+mn-lt"/>
            </a:endParaRPr>
          </a:p>
        </p:txBody>
      </p:sp>
      <p:sp>
        <p:nvSpPr>
          <p:cNvPr id="3" name="Segnaposto contenuto 2"/>
          <p:cNvSpPr>
            <a:spLocks noGrp="1"/>
          </p:cNvSpPr>
          <p:nvPr>
            <p:ph idx="1"/>
          </p:nvPr>
        </p:nvSpPr>
        <p:spPr>
          <a:xfrm>
            <a:off x="662294" y="1733358"/>
            <a:ext cx="10955032" cy="3649133"/>
          </a:xfrm>
        </p:spPr>
        <p:txBody>
          <a:bodyPr>
            <a:normAutofit/>
          </a:bodyPr>
          <a:lstStyle/>
          <a:p>
            <a:r>
              <a:rPr lang="en-US" sz="2400" dirty="0"/>
              <a:t>To compare the MapReduce and BSP approaches four separate datasets were used</a:t>
            </a:r>
            <a:r>
              <a:rPr lang="en-US" sz="2400" dirty="0" smtClean="0"/>
              <a:t>:</a:t>
            </a:r>
          </a:p>
          <a:p>
            <a:pPr marL="0" indent="0">
              <a:buNone/>
            </a:pPr>
            <a:r>
              <a:rPr lang="en-US" sz="2400" dirty="0" smtClean="0"/>
              <a:t> </a:t>
            </a:r>
          </a:p>
          <a:p>
            <a:pPr marL="514350" indent="-514350">
              <a:buFont typeface="+mj-lt"/>
              <a:buAutoNum type="arabicPeriod"/>
            </a:pPr>
            <a:r>
              <a:rPr lang="en-US" sz="2400" i="1" dirty="0"/>
              <a:t>t</a:t>
            </a:r>
            <a:r>
              <a:rPr lang="en-US" sz="2400" i="1" dirty="0" smtClean="0"/>
              <a:t>ele</a:t>
            </a:r>
            <a:endParaRPr lang="en-US" sz="2400" dirty="0" smtClean="0"/>
          </a:p>
          <a:p>
            <a:pPr marL="514350" indent="-514350">
              <a:buFont typeface="+mj-lt"/>
              <a:buAutoNum type="arabicPeriod"/>
            </a:pPr>
            <a:r>
              <a:rPr lang="en-US" sz="2400" i="1" dirty="0" err="1" smtClean="0"/>
              <a:t>tele_small</a:t>
            </a:r>
            <a:endParaRPr lang="en-US" sz="2400" dirty="0" smtClean="0"/>
          </a:p>
          <a:p>
            <a:pPr marL="514350" indent="-514350">
              <a:buFont typeface="+mj-lt"/>
              <a:buAutoNum type="arabicPeriod"/>
            </a:pPr>
            <a:r>
              <a:rPr lang="en-US" sz="2400" i="1" dirty="0" err="1" smtClean="0"/>
              <a:t>youtube</a:t>
            </a:r>
            <a:endParaRPr lang="en-US" sz="2400" dirty="0"/>
          </a:p>
          <a:p>
            <a:pPr marL="514350" indent="-514350">
              <a:buFont typeface="+mj-lt"/>
              <a:buAutoNum type="arabicPeriod"/>
            </a:pPr>
            <a:r>
              <a:rPr lang="en-US" sz="2400" i="1" dirty="0" smtClean="0"/>
              <a:t>twitter</a:t>
            </a:r>
            <a:endParaRPr lang="it-IT" sz="2400" dirty="0"/>
          </a:p>
        </p:txBody>
      </p:sp>
      <p:sp>
        <p:nvSpPr>
          <p:cNvPr id="4" name="Date Placeholder 3"/>
          <p:cNvSpPr>
            <a:spLocks noGrp="1"/>
          </p:cNvSpPr>
          <p:nvPr>
            <p:ph type="dt" sz="half" idx="10"/>
          </p:nvPr>
        </p:nvSpPr>
        <p:spPr/>
        <p:txBody>
          <a:bodyPr/>
          <a:lstStyle/>
          <a:p>
            <a:fld id="{E48ABBDA-9CF0-4705-8FBE-C231C23C7B6D}" type="datetime1">
              <a:rPr lang="en-US" smtClean="0"/>
              <a:t>1/21/2016</a:t>
            </a:fld>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37</a:t>
            </a:fld>
            <a:endParaRPr lang="en-US"/>
          </a:p>
        </p:txBody>
      </p:sp>
    </p:spTree>
    <p:extLst>
      <p:ext uri="{BB962C8B-B14F-4D97-AF65-F5344CB8AC3E}">
        <p14:creationId xmlns:p14="http://schemas.microsoft.com/office/powerpoint/2010/main" val="53574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4539" y="146462"/>
            <a:ext cx="10131425" cy="1456267"/>
          </a:xfrm>
        </p:spPr>
        <p:txBody>
          <a:bodyPr/>
          <a:lstStyle/>
          <a:p>
            <a:r>
              <a:rPr lang="it-IT" b="1" dirty="0" smtClean="0">
                <a:effectLst>
                  <a:outerShdw blurRad="38100" dist="38100" dir="2700000" algn="tl">
                    <a:srgbClr val="000000">
                      <a:alpha val="43137"/>
                    </a:srgbClr>
                  </a:outerShdw>
                </a:effectLst>
                <a:latin typeface="+mn-lt"/>
              </a:rPr>
              <a:t>tele </a:t>
            </a:r>
            <a:r>
              <a:rPr lang="it-IT" b="1" dirty="0" err="1" smtClean="0">
                <a:effectLst>
                  <a:outerShdw blurRad="38100" dist="38100" dir="2700000" algn="tl">
                    <a:srgbClr val="000000">
                      <a:alpha val="43137"/>
                    </a:srgbClr>
                  </a:outerShdw>
                </a:effectLst>
                <a:latin typeface="+mn-lt"/>
              </a:rPr>
              <a:t>dataset</a:t>
            </a:r>
            <a:endParaRPr lang="it-IT" b="1" dirty="0">
              <a:effectLst>
                <a:outerShdw blurRad="38100" dist="38100" dir="2700000" algn="tl">
                  <a:srgbClr val="000000">
                    <a:alpha val="43137"/>
                  </a:srgbClr>
                </a:outerShdw>
              </a:effectLst>
              <a:latin typeface="+mn-lt"/>
            </a:endParaRPr>
          </a:p>
        </p:txBody>
      </p:sp>
      <p:sp>
        <p:nvSpPr>
          <p:cNvPr id="3" name="Segnaposto contenuto 2"/>
          <p:cNvSpPr>
            <a:spLocks noGrp="1"/>
          </p:cNvSpPr>
          <p:nvPr>
            <p:ph idx="1"/>
          </p:nvPr>
        </p:nvSpPr>
        <p:spPr>
          <a:xfrm>
            <a:off x="685801" y="3081887"/>
            <a:ext cx="9680163" cy="2737022"/>
          </a:xfrm>
        </p:spPr>
        <p:txBody>
          <a:bodyPr>
            <a:noAutofit/>
          </a:bodyPr>
          <a:lstStyle/>
          <a:p>
            <a:endParaRPr lang="en-US" sz="2400" dirty="0"/>
          </a:p>
          <a:p>
            <a:r>
              <a:rPr lang="en-US" sz="2400" dirty="0"/>
              <a:t>The raw dataset used to construct the network consisted of about 500 000 000 phone calls and more than 16 million unique users</a:t>
            </a:r>
            <a:r>
              <a:rPr lang="en-US" sz="2400" dirty="0" smtClean="0"/>
              <a:t>.</a:t>
            </a:r>
          </a:p>
          <a:p>
            <a:endParaRPr lang="en-US" sz="2400" dirty="0"/>
          </a:p>
          <a:p>
            <a:r>
              <a:rPr lang="en-US" sz="2400" dirty="0"/>
              <a:t>Extracted network was built using the activities of clients performing calls in the two most popular </a:t>
            </a:r>
            <a:r>
              <a:rPr lang="en-US" sz="2400" dirty="0" smtClean="0"/>
              <a:t>tariffs from </a:t>
            </a:r>
            <a:r>
              <a:rPr lang="en-US" sz="2400" dirty="0"/>
              <a:t>38 tariffs.</a:t>
            </a:r>
            <a:endParaRPr lang="it-IT" sz="2400" dirty="0"/>
          </a:p>
        </p:txBody>
      </p:sp>
      <p:sp>
        <p:nvSpPr>
          <p:cNvPr id="4" name="Date Placeholder 3"/>
          <p:cNvSpPr>
            <a:spLocks noGrp="1"/>
          </p:cNvSpPr>
          <p:nvPr>
            <p:ph type="dt" sz="half" idx="10"/>
          </p:nvPr>
        </p:nvSpPr>
        <p:spPr/>
        <p:txBody>
          <a:bodyPr/>
          <a:lstStyle/>
          <a:p>
            <a:fld id="{30383E6A-AE3E-453F-9D57-224953606FE8}" type="datetime1">
              <a:rPr lang="en-US" smtClean="0"/>
              <a:t>1/21/2016</a:t>
            </a:fld>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38</a:t>
            </a:fld>
            <a:endParaRPr lang="en-US"/>
          </a:p>
        </p:txBody>
      </p:sp>
      <p:sp>
        <p:nvSpPr>
          <p:cNvPr id="5" name="TextBox 4"/>
          <p:cNvSpPr txBox="1"/>
          <p:nvPr/>
        </p:nvSpPr>
        <p:spPr>
          <a:xfrm>
            <a:off x="685801" y="1881558"/>
            <a:ext cx="9463439" cy="1200329"/>
          </a:xfrm>
          <a:prstGeom prst="rect">
            <a:avLst/>
          </a:prstGeom>
          <a:noFill/>
        </p:spPr>
        <p:txBody>
          <a:bodyPr wrap="square" rtlCol="0">
            <a:spAutoFit/>
          </a:bodyPr>
          <a:lstStyle/>
          <a:p>
            <a:pPr marL="285750" lvl="0" indent="-285750" algn="just" defTabSz="457200">
              <a:spcAft>
                <a:spcPts val="1000"/>
              </a:spcAft>
              <a:buClr>
                <a:prstClr val="white"/>
              </a:buClr>
              <a:buSzPct val="100000"/>
              <a:buFont typeface="Arial"/>
              <a:buChar char="•"/>
            </a:pPr>
            <a:r>
              <a:rPr lang="en-US" sz="2400" dirty="0">
                <a:solidFill>
                  <a:prstClr val="white"/>
                </a:solidFill>
              </a:rPr>
              <a:t>The </a:t>
            </a:r>
            <a:r>
              <a:rPr lang="en-US" sz="2400" i="1" dirty="0">
                <a:solidFill>
                  <a:prstClr val="white"/>
                </a:solidFill>
              </a:rPr>
              <a:t>tele</a:t>
            </a:r>
            <a:r>
              <a:rPr lang="en-US" sz="2400" dirty="0">
                <a:solidFill>
                  <a:prstClr val="white"/>
                </a:solidFill>
              </a:rPr>
              <a:t> dataset is a network of telecommunication clients built over three months history of phone calls from one of the leading European telecommunication company.</a:t>
            </a:r>
          </a:p>
        </p:txBody>
      </p:sp>
    </p:spTree>
    <p:extLst>
      <p:ext uri="{BB962C8B-B14F-4D97-AF65-F5344CB8AC3E}">
        <p14:creationId xmlns:p14="http://schemas.microsoft.com/office/powerpoint/2010/main" val="223125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0788" y="361603"/>
            <a:ext cx="10131425" cy="1456267"/>
          </a:xfrm>
        </p:spPr>
        <p:txBody>
          <a:bodyPr/>
          <a:lstStyle/>
          <a:p>
            <a:r>
              <a:rPr lang="it-IT" b="1" dirty="0" err="1" smtClean="0">
                <a:effectLst>
                  <a:outerShdw blurRad="38100" dist="38100" dir="2700000" algn="tl">
                    <a:srgbClr val="000000">
                      <a:alpha val="43137"/>
                    </a:srgbClr>
                  </a:outerShdw>
                </a:effectLst>
                <a:latin typeface="+mn-lt"/>
              </a:rPr>
              <a:t>tele_small</a:t>
            </a:r>
            <a:r>
              <a:rPr lang="it-IT" b="1" dirty="0" smtClean="0">
                <a:effectLst>
                  <a:outerShdw blurRad="38100" dist="38100" dir="2700000" algn="tl">
                    <a:srgbClr val="000000">
                      <a:alpha val="43137"/>
                    </a:srgbClr>
                  </a:outerShdw>
                </a:effectLst>
                <a:latin typeface="+mn-lt"/>
              </a:rPr>
              <a:t> </a:t>
            </a:r>
            <a:r>
              <a:rPr lang="it-IT" b="1" dirty="0" err="1" smtClean="0">
                <a:effectLst>
                  <a:outerShdw blurRad="38100" dist="38100" dir="2700000" algn="tl">
                    <a:srgbClr val="000000">
                      <a:alpha val="43137"/>
                    </a:srgbClr>
                  </a:outerShdw>
                </a:effectLst>
                <a:latin typeface="+mn-lt"/>
              </a:rPr>
              <a:t>dataset</a:t>
            </a:r>
            <a:endParaRPr lang="it-IT" b="1" dirty="0">
              <a:effectLst>
                <a:outerShdw blurRad="38100" dist="38100" dir="2700000" algn="tl">
                  <a:srgbClr val="000000">
                    <a:alpha val="43137"/>
                  </a:srgbClr>
                </a:outerShdw>
              </a:effectLst>
              <a:latin typeface="+mn-lt"/>
            </a:endParaRPr>
          </a:p>
        </p:txBody>
      </p:sp>
      <p:sp>
        <p:nvSpPr>
          <p:cNvPr id="3" name="Segnaposto contenuto 2"/>
          <p:cNvSpPr>
            <a:spLocks noGrp="1"/>
          </p:cNvSpPr>
          <p:nvPr>
            <p:ph idx="1"/>
          </p:nvPr>
        </p:nvSpPr>
        <p:spPr>
          <a:xfrm>
            <a:off x="685801" y="2549280"/>
            <a:ext cx="10131425" cy="933642"/>
          </a:xfrm>
        </p:spPr>
        <p:txBody>
          <a:bodyPr>
            <a:normAutofit/>
          </a:bodyPr>
          <a:lstStyle/>
          <a:p>
            <a:r>
              <a:rPr lang="en-US" sz="2400" i="1" dirty="0" err="1" smtClean="0"/>
              <a:t>Tele_small</a:t>
            </a:r>
            <a:r>
              <a:rPr lang="en-US" sz="2400" dirty="0" smtClean="0"/>
              <a:t> </a:t>
            </a:r>
            <a:r>
              <a:rPr lang="en-US" sz="2400" dirty="0"/>
              <a:t>was </a:t>
            </a:r>
            <a:r>
              <a:rPr lang="en-US" sz="2400" dirty="0" smtClean="0"/>
              <a:t>based </a:t>
            </a:r>
            <a:r>
              <a:rPr lang="en-US" sz="2400" dirty="0"/>
              <a:t>on the next two most common tariffs</a:t>
            </a:r>
            <a:r>
              <a:rPr lang="en-US" sz="2400" dirty="0" smtClean="0"/>
              <a:t>.</a:t>
            </a:r>
          </a:p>
          <a:p>
            <a:endParaRPr lang="en-US" sz="2400" dirty="0"/>
          </a:p>
        </p:txBody>
      </p:sp>
      <p:sp>
        <p:nvSpPr>
          <p:cNvPr id="4" name="Date Placeholder 3"/>
          <p:cNvSpPr>
            <a:spLocks noGrp="1"/>
          </p:cNvSpPr>
          <p:nvPr>
            <p:ph type="dt" sz="half" idx="10"/>
          </p:nvPr>
        </p:nvSpPr>
        <p:spPr/>
        <p:txBody>
          <a:bodyPr/>
          <a:lstStyle/>
          <a:p>
            <a:fld id="{23176A51-8D90-4764-9811-6AFA42CC3502}" type="datetime1">
              <a:rPr lang="en-US" smtClean="0"/>
              <a:t>1/21/2016</a:t>
            </a:fld>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39</a:t>
            </a:fld>
            <a:endParaRPr lang="en-US"/>
          </a:p>
        </p:txBody>
      </p:sp>
      <p:sp>
        <p:nvSpPr>
          <p:cNvPr id="5" name="TextBox 4"/>
          <p:cNvSpPr txBox="1"/>
          <p:nvPr/>
        </p:nvSpPr>
        <p:spPr>
          <a:xfrm>
            <a:off x="685801" y="4214332"/>
            <a:ext cx="8573985" cy="1569660"/>
          </a:xfrm>
          <a:prstGeom prst="rect">
            <a:avLst/>
          </a:prstGeom>
          <a:noFill/>
        </p:spPr>
        <p:txBody>
          <a:bodyPr wrap="square" rtlCol="0">
            <a:spAutoFit/>
          </a:bodyPr>
          <a:lstStyle/>
          <a:p>
            <a:pPr marL="285750" lvl="0" indent="-285750" defTabSz="457200">
              <a:spcAft>
                <a:spcPts val="1000"/>
              </a:spcAft>
              <a:buClr>
                <a:prstClr val="white"/>
              </a:buClr>
              <a:buSzPct val="100000"/>
              <a:buFont typeface="Arial"/>
              <a:buChar char="•"/>
            </a:pPr>
            <a:r>
              <a:rPr lang="en-US" sz="2400" dirty="0">
                <a:solidFill>
                  <a:prstClr val="white"/>
                </a:solidFill>
              </a:rPr>
              <a:t>In both datasets (</a:t>
            </a:r>
            <a:r>
              <a:rPr lang="en-US" sz="2400" i="1" dirty="0">
                <a:solidFill>
                  <a:prstClr val="white"/>
                </a:solidFill>
              </a:rPr>
              <a:t>tele</a:t>
            </a:r>
            <a:r>
              <a:rPr lang="en-US" sz="2400" dirty="0">
                <a:solidFill>
                  <a:prstClr val="white"/>
                </a:solidFill>
              </a:rPr>
              <a:t> and </a:t>
            </a:r>
            <a:r>
              <a:rPr lang="en-US" sz="2400" i="1" dirty="0" err="1">
                <a:solidFill>
                  <a:prstClr val="white"/>
                </a:solidFill>
              </a:rPr>
              <a:t>tele_small</a:t>
            </a:r>
            <a:r>
              <a:rPr lang="en-US" sz="2400" dirty="0">
                <a:solidFill>
                  <a:prstClr val="white"/>
                </a:solidFill>
              </a:rPr>
              <a:t>) users were marked with the empirical probability of the tariffs they used, namely, the sum of </a:t>
            </a:r>
            <a:r>
              <a:rPr lang="en-US" sz="2400" dirty="0" err="1">
                <a:solidFill>
                  <a:prstClr val="white"/>
                </a:solidFill>
              </a:rPr>
              <a:t>outcoming</a:t>
            </a:r>
            <a:r>
              <a:rPr lang="en-US" sz="2400" dirty="0">
                <a:solidFill>
                  <a:prstClr val="white"/>
                </a:solidFill>
              </a:rPr>
              <a:t> phone call durations in a particular tariff was divided by summarized duration of all </a:t>
            </a:r>
            <a:r>
              <a:rPr lang="en-US" sz="2400" dirty="0" err="1">
                <a:solidFill>
                  <a:prstClr val="white"/>
                </a:solidFill>
              </a:rPr>
              <a:t>outcoming</a:t>
            </a:r>
            <a:r>
              <a:rPr lang="en-US" sz="2400" dirty="0">
                <a:solidFill>
                  <a:prstClr val="white"/>
                </a:solidFill>
              </a:rPr>
              <a:t> calls</a:t>
            </a:r>
            <a:endParaRPr lang="it-IT" sz="2400" dirty="0">
              <a:solidFill>
                <a:prstClr val="white"/>
              </a:solidFill>
            </a:endParaRPr>
          </a:p>
        </p:txBody>
      </p:sp>
    </p:spTree>
    <p:extLst>
      <p:ext uri="{BB962C8B-B14F-4D97-AF65-F5344CB8AC3E}">
        <p14:creationId xmlns:p14="http://schemas.microsoft.com/office/powerpoint/2010/main" val="231087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316216" y="6480175"/>
            <a:ext cx="1600200" cy="377825"/>
          </a:xfrm>
        </p:spPr>
        <p:txBody>
          <a:bodyPr/>
          <a:lstStyle/>
          <a:p>
            <a:fld id="{11EA09F7-7DEF-4E38-BE5C-5F9EACA1F1F3}" type="datetime1">
              <a:rPr lang="en-US" smtClean="0"/>
              <a:t>1/21/2016</a:t>
            </a:fld>
            <a:endParaRPr lang="en-US"/>
          </a:p>
        </p:txBody>
      </p:sp>
      <p:sp>
        <p:nvSpPr>
          <p:cNvPr id="6" name="Slide Number Placeholder 5"/>
          <p:cNvSpPr>
            <a:spLocks noGrp="1"/>
          </p:cNvSpPr>
          <p:nvPr>
            <p:ph type="sldNum" sz="quarter" idx="12"/>
          </p:nvPr>
        </p:nvSpPr>
        <p:spPr>
          <a:xfrm>
            <a:off x="11640833" y="6480175"/>
            <a:ext cx="551167" cy="377825"/>
          </a:xfrm>
        </p:spPr>
        <p:txBody>
          <a:bodyPr/>
          <a:lstStyle/>
          <a:p>
            <a:fld id="{EB149EAC-8CF2-4DA6-99D3-B7316FCDE181}" type="slidenum">
              <a:rPr lang="en-US" smtClean="0"/>
              <a:t>4</a:t>
            </a:fld>
            <a:endParaRPr lang="en-US" dirty="0"/>
          </a:p>
        </p:txBody>
      </p:sp>
      <p:sp>
        <p:nvSpPr>
          <p:cNvPr id="9" name="TextBox 8"/>
          <p:cNvSpPr txBox="1"/>
          <p:nvPr/>
        </p:nvSpPr>
        <p:spPr>
          <a:xfrm>
            <a:off x="4405506" y="3025541"/>
            <a:ext cx="3557393" cy="984885"/>
          </a:xfrm>
          <a:prstGeom prst="rect">
            <a:avLst/>
          </a:prstGeom>
          <a:noFill/>
        </p:spPr>
        <p:txBody>
          <a:bodyPr wrap="square" rtlCol="0" anchor="ctr" anchorCtr="0">
            <a:spAutoFit/>
          </a:bodyPr>
          <a:lstStyle/>
          <a:p>
            <a:pPr algn="ctr"/>
            <a:r>
              <a:rPr lang="en-US" sz="4000" b="1" dirty="0" smtClean="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r>
              <a:rPr lang="en-US" sz="4000" b="1" dirty="0" smtClean="0">
                <a:solidFill>
                  <a:schemeClr val="accent5">
                    <a:lumMod val="40000"/>
                    <a:lumOff val="60000"/>
                  </a:schemeClr>
                </a:solidFill>
                <a:latin typeface="Times New Roman" panose="02020603050405020304" pitchFamily="18" charset="0"/>
                <a:cs typeface="Times New Roman" panose="02020603050405020304" pitchFamily="18" charset="0"/>
              </a:rPr>
              <a:t> </a:t>
            </a:r>
          </a:p>
          <a:p>
            <a:pPr algn="ctr"/>
            <a:endParaRPr lang="en-US" dirty="0"/>
          </a:p>
        </p:txBody>
      </p:sp>
      <p:sp>
        <p:nvSpPr>
          <p:cNvPr id="10" name="TextBox 9"/>
          <p:cNvSpPr txBox="1"/>
          <p:nvPr/>
        </p:nvSpPr>
        <p:spPr>
          <a:xfrm>
            <a:off x="1077238" y="1515649"/>
            <a:ext cx="1929009"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89996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913" y="122712"/>
            <a:ext cx="10131425" cy="1456267"/>
          </a:xfrm>
        </p:spPr>
        <p:txBody>
          <a:bodyPr/>
          <a:lstStyle/>
          <a:p>
            <a:r>
              <a:rPr lang="it-IT" b="1" dirty="0" err="1" smtClean="0">
                <a:effectLst>
                  <a:outerShdw blurRad="38100" dist="38100" dir="2700000" algn="tl">
                    <a:srgbClr val="000000">
                      <a:alpha val="43137"/>
                    </a:srgbClr>
                  </a:outerShdw>
                </a:effectLst>
                <a:latin typeface="+mn-lt"/>
              </a:rPr>
              <a:t>YouTube</a:t>
            </a:r>
            <a:r>
              <a:rPr lang="it-IT" b="1" dirty="0" smtClean="0">
                <a:effectLst>
                  <a:outerShdw blurRad="38100" dist="38100" dir="2700000" algn="tl">
                    <a:srgbClr val="000000">
                      <a:alpha val="43137"/>
                    </a:srgbClr>
                  </a:outerShdw>
                </a:effectLst>
                <a:latin typeface="+mn-lt"/>
              </a:rPr>
              <a:t> </a:t>
            </a:r>
            <a:r>
              <a:rPr lang="it-IT" b="1" dirty="0" err="1" smtClean="0">
                <a:effectLst>
                  <a:outerShdw blurRad="38100" dist="38100" dir="2700000" algn="tl">
                    <a:srgbClr val="000000">
                      <a:alpha val="43137"/>
                    </a:srgbClr>
                  </a:outerShdw>
                </a:effectLst>
                <a:latin typeface="+mn-lt"/>
              </a:rPr>
              <a:t>dataset</a:t>
            </a:r>
            <a:endParaRPr lang="it-IT" b="1" dirty="0">
              <a:effectLst>
                <a:outerShdw blurRad="38100" dist="38100" dir="2700000" algn="tl">
                  <a:srgbClr val="000000">
                    <a:alpha val="43137"/>
                  </a:srgbClr>
                </a:outerShdw>
              </a:effectLst>
              <a:latin typeface="+mn-lt"/>
            </a:endParaRPr>
          </a:p>
        </p:txBody>
      </p:sp>
      <p:sp>
        <p:nvSpPr>
          <p:cNvPr id="3" name="Segnaposto contenuto 2"/>
          <p:cNvSpPr>
            <a:spLocks noGrp="1"/>
          </p:cNvSpPr>
          <p:nvPr>
            <p:ph idx="1"/>
          </p:nvPr>
        </p:nvSpPr>
        <p:spPr>
          <a:xfrm>
            <a:off x="771896" y="2660073"/>
            <a:ext cx="10131425" cy="2335481"/>
          </a:xfrm>
        </p:spPr>
        <p:txBody>
          <a:bodyPr>
            <a:normAutofit fontScale="92500" lnSpcReduction="20000"/>
          </a:bodyPr>
          <a:lstStyle/>
          <a:p>
            <a:endParaRPr lang="en-US" dirty="0" smtClean="0"/>
          </a:p>
          <a:p>
            <a:r>
              <a:rPr lang="en-US" sz="2600" dirty="0"/>
              <a:t>A subset of all attributes was used to create a weighted graph structure and labels: </a:t>
            </a:r>
            <a:r>
              <a:rPr lang="en-US" sz="2600" i="1" dirty="0" err="1"/>
              <a:t>video_id</a:t>
            </a:r>
            <a:r>
              <a:rPr lang="en-US" sz="2600" i="1" dirty="0"/>
              <a:t>, age, category, </a:t>
            </a:r>
            <a:r>
              <a:rPr lang="en-US" sz="2600" i="1" dirty="0" err="1"/>
              <a:t>related_IDs</a:t>
            </a:r>
            <a:r>
              <a:rPr lang="en-US" sz="2600" dirty="0" smtClean="0"/>
              <a:t>.</a:t>
            </a:r>
          </a:p>
          <a:p>
            <a:endParaRPr lang="en-US" sz="2600" dirty="0" smtClean="0"/>
          </a:p>
          <a:p>
            <a:r>
              <a:rPr lang="en-US" sz="2600" dirty="0"/>
              <a:t>Using </a:t>
            </a:r>
            <a:r>
              <a:rPr lang="en-US" sz="2600" i="1" dirty="0" err="1"/>
              <a:t>related_IDs</a:t>
            </a:r>
            <a:r>
              <a:rPr lang="en-US" sz="2600" dirty="0"/>
              <a:t> the connection strengths were calculated as a fraction of the number of related adjacent </a:t>
            </a:r>
            <a:r>
              <a:rPr lang="en-US" sz="2600" dirty="0" smtClean="0"/>
              <a:t>videos.</a:t>
            </a:r>
            <a:endParaRPr lang="it-IT" sz="2600" dirty="0"/>
          </a:p>
        </p:txBody>
      </p:sp>
      <p:sp>
        <p:nvSpPr>
          <p:cNvPr id="4" name="Date Placeholder 3"/>
          <p:cNvSpPr>
            <a:spLocks noGrp="1"/>
          </p:cNvSpPr>
          <p:nvPr>
            <p:ph type="dt" sz="half" idx="10"/>
          </p:nvPr>
        </p:nvSpPr>
        <p:spPr/>
        <p:txBody>
          <a:bodyPr/>
          <a:lstStyle/>
          <a:p>
            <a:fld id="{1D030DAE-92DA-4B73-A808-D972BC6675A8}" type="datetime1">
              <a:rPr lang="en-US" smtClean="0"/>
              <a:t>1/21/2016</a:t>
            </a:fld>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40</a:t>
            </a:fld>
            <a:endParaRPr lang="en-US"/>
          </a:p>
        </p:txBody>
      </p:sp>
      <p:sp>
        <p:nvSpPr>
          <p:cNvPr id="5" name="TextBox 4"/>
          <p:cNvSpPr txBox="1"/>
          <p:nvPr/>
        </p:nvSpPr>
        <p:spPr>
          <a:xfrm>
            <a:off x="771896" y="1971304"/>
            <a:ext cx="9785268" cy="461665"/>
          </a:xfrm>
          <a:prstGeom prst="rect">
            <a:avLst/>
          </a:prstGeom>
          <a:noFill/>
        </p:spPr>
        <p:txBody>
          <a:bodyPr wrap="square" rtlCol="0">
            <a:spAutoFit/>
          </a:bodyPr>
          <a:lstStyle/>
          <a:p>
            <a:pPr marL="285750" lvl="0" indent="-285750" defTabSz="457200">
              <a:spcAft>
                <a:spcPts val="1000"/>
              </a:spcAft>
              <a:buClr>
                <a:prstClr val="white"/>
              </a:buClr>
              <a:buSzPct val="100000"/>
              <a:buFont typeface="Arial"/>
              <a:buChar char="•"/>
            </a:pPr>
            <a:r>
              <a:rPr lang="en-US" sz="2400" dirty="0">
                <a:solidFill>
                  <a:prstClr val="white"/>
                </a:solidFill>
              </a:rPr>
              <a:t>The YouTube dataset was crawled using the </a:t>
            </a:r>
            <a:r>
              <a:rPr lang="en-US" sz="2400" dirty="0" err="1">
                <a:solidFill>
                  <a:prstClr val="white"/>
                </a:solidFill>
              </a:rPr>
              <a:t>YouTubeAPI</a:t>
            </a:r>
            <a:r>
              <a:rPr lang="en-US" sz="2400" dirty="0">
                <a:solidFill>
                  <a:prstClr val="white"/>
                </a:solidFill>
              </a:rPr>
              <a:t> in 2008.</a:t>
            </a:r>
          </a:p>
        </p:txBody>
      </p:sp>
    </p:spTree>
    <p:extLst>
      <p:ext uri="{BB962C8B-B14F-4D97-AF65-F5344CB8AC3E}">
        <p14:creationId xmlns:p14="http://schemas.microsoft.com/office/powerpoint/2010/main" val="313893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9536" y="170213"/>
            <a:ext cx="10131425" cy="1456267"/>
          </a:xfrm>
        </p:spPr>
        <p:txBody>
          <a:bodyPr/>
          <a:lstStyle/>
          <a:p>
            <a:r>
              <a:rPr lang="it-IT" b="1" dirty="0" err="1">
                <a:effectLst>
                  <a:outerShdw blurRad="38100" dist="38100" dir="2700000" algn="tl">
                    <a:srgbClr val="000000">
                      <a:alpha val="43137"/>
                    </a:srgbClr>
                  </a:outerShdw>
                </a:effectLst>
                <a:latin typeface="+mn-lt"/>
              </a:rPr>
              <a:t>Twitter</a:t>
            </a:r>
            <a:r>
              <a:rPr lang="it-IT" b="1" dirty="0">
                <a:effectLst>
                  <a:outerShdw blurRad="38100" dist="38100" dir="2700000" algn="tl">
                    <a:srgbClr val="000000">
                      <a:alpha val="43137"/>
                    </a:srgbClr>
                  </a:outerShdw>
                </a:effectLst>
                <a:latin typeface="+mn-lt"/>
              </a:rPr>
              <a:t> </a:t>
            </a:r>
            <a:r>
              <a:rPr lang="it-IT" b="1" dirty="0" err="1">
                <a:effectLst>
                  <a:outerShdw blurRad="38100" dist="38100" dir="2700000" algn="tl">
                    <a:srgbClr val="000000">
                      <a:alpha val="43137"/>
                    </a:srgbClr>
                  </a:outerShdw>
                </a:effectLst>
                <a:latin typeface="+mn-lt"/>
              </a:rPr>
              <a:t>dataset</a:t>
            </a:r>
            <a:endParaRPr lang="it-IT" b="1" dirty="0">
              <a:effectLst>
                <a:outerShdw blurRad="38100" dist="38100" dir="2700000" algn="tl">
                  <a:srgbClr val="000000">
                    <a:alpha val="43137"/>
                  </a:srgbClr>
                </a:outerShdw>
              </a:effectLst>
              <a:latin typeface="+mn-lt"/>
            </a:endParaRPr>
          </a:p>
        </p:txBody>
      </p:sp>
      <p:sp>
        <p:nvSpPr>
          <p:cNvPr id="3" name="Segnaposto contenuto 2"/>
          <p:cNvSpPr>
            <a:spLocks noGrp="1"/>
          </p:cNvSpPr>
          <p:nvPr>
            <p:ph idx="1"/>
          </p:nvPr>
        </p:nvSpPr>
        <p:spPr>
          <a:xfrm>
            <a:off x="685801" y="3255199"/>
            <a:ext cx="10131425" cy="1801091"/>
          </a:xfrm>
        </p:spPr>
        <p:txBody>
          <a:bodyPr/>
          <a:lstStyle/>
          <a:p>
            <a:endParaRPr lang="en-US" dirty="0"/>
          </a:p>
          <a:p>
            <a:r>
              <a:rPr lang="en-US" sz="2400" dirty="0"/>
              <a:t>As there were no available labels for a </a:t>
            </a:r>
            <a:r>
              <a:rPr lang="en-US" sz="2400" dirty="0" smtClean="0"/>
              <a:t>user </a:t>
            </a:r>
            <a:r>
              <a:rPr lang="en-US" sz="2400" dirty="0"/>
              <a:t>class was assigned randomly to each of the network vertices using the uniform distribution.</a:t>
            </a:r>
            <a:endParaRPr lang="it-IT" sz="2400" dirty="0"/>
          </a:p>
        </p:txBody>
      </p:sp>
      <p:sp>
        <p:nvSpPr>
          <p:cNvPr id="4" name="Date Placeholder 3"/>
          <p:cNvSpPr>
            <a:spLocks noGrp="1"/>
          </p:cNvSpPr>
          <p:nvPr>
            <p:ph type="dt" sz="half" idx="10"/>
          </p:nvPr>
        </p:nvSpPr>
        <p:spPr/>
        <p:txBody>
          <a:bodyPr/>
          <a:lstStyle/>
          <a:p>
            <a:fld id="{17CD97BC-789B-4AC6-87B0-9A3AB0E9F9DA}" type="datetime1">
              <a:rPr lang="en-US" smtClean="0"/>
              <a:t>1/21/2016</a:t>
            </a:fld>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41</a:t>
            </a:fld>
            <a:endParaRPr lang="en-US"/>
          </a:p>
        </p:txBody>
      </p:sp>
      <p:sp>
        <p:nvSpPr>
          <p:cNvPr id="5" name="TextBox 4"/>
          <p:cNvSpPr txBox="1"/>
          <p:nvPr/>
        </p:nvSpPr>
        <p:spPr>
          <a:xfrm>
            <a:off x="685801" y="1840675"/>
            <a:ext cx="9546566" cy="1200329"/>
          </a:xfrm>
          <a:prstGeom prst="rect">
            <a:avLst/>
          </a:prstGeom>
          <a:noFill/>
        </p:spPr>
        <p:txBody>
          <a:bodyPr wrap="square" rtlCol="0">
            <a:spAutoFit/>
          </a:bodyPr>
          <a:lstStyle/>
          <a:p>
            <a:pPr marL="285750" lvl="0" indent="-285750" defTabSz="457200">
              <a:spcAft>
                <a:spcPts val="1000"/>
              </a:spcAft>
              <a:buClr>
                <a:prstClr val="white"/>
              </a:buClr>
              <a:buSzPct val="100000"/>
              <a:buFont typeface="Arial"/>
              <a:buChar char="•"/>
            </a:pPr>
            <a:r>
              <a:rPr lang="en-US" sz="2400" dirty="0">
                <a:solidFill>
                  <a:prstClr val="white"/>
                </a:solidFill>
              </a:rPr>
              <a:t>The Twitter dataset was the largest dataset utilized in the experiments. It contained a list of two users’ identifiers, implying a link from the first to the second user (the first user follows the second one).</a:t>
            </a:r>
          </a:p>
        </p:txBody>
      </p:sp>
    </p:spTree>
    <p:extLst>
      <p:ext uri="{BB962C8B-B14F-4D97-AF65-F5344CB8AC3E}">
        <p14:creationId xmlns:p14="http://schemas.microsoft.com/office/powerpoint/2010/main" val="271960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90B0F3-655F-446F-A45A-995EEC8CB9FE}" type="datetime1">
              <a:rPr lang="en-US" smtClean="0"/>
              <a:t>1/21/2016</a:t>
            </a:fld>
            <a:endParaRPr lang="en-US"/>
          </a:p>
        </p:txBody>
      </p:sp>
      <p:sp>
        <p:nvSpPr>
          <p:cNvPr id="5" name="Slide Number Placeholder 4"/>
          <p:cNvSpPr>
            <a:spLocks noGrp="1"/>
          </p:cNvSpPr>
          <p:nvPr>
            <p:ph type="sldNum" sz="quarter" idx="12"/>
          </p:nvPr>
        </p:nvSpPr>
        <p:spPr/>
        <p:txBody>
          <a:bodyPr/>
          <a:lstStyle/>
          <a:p>
            <a:fld id="{EB149EAC-8CF2-4DA6-99D3-B7316FCDE181}" type="slidenum">
              <a:rPr lang="en-US" smtClean="0"/>
              <a:t>42</a:t>
            </a:fld>
            <a:endParaRPr lang="en-US"/>
          </a:p>
        </p:txBody>
      </p:sp>
      <p:sp>
        <p:nvSpPr>
          <p:cNvPr id="6" name="TextBox 5"/>
          <p:cNvSpPr txBox="1"/>
          <p:nvPr/>
        </p:nvSpPr>
        <p:spPr>
          <a:xfrm>
            <a:off x="1008208" y="2858325"/>
            <a:ext cx="9809018" cy="707886"/>
          </a:xfrm>
          <a:prstGeom prst="rect">
            <a:avLst/>
          </a:prstGeom>
          <a:noFill/>
        </p:spPr>
        <p:txBody>
          <a:bodyPr wrap="square" rtlCol="0">
            <a:spAutoFit/>
          </a:bodyPr>
          <a:lstStyle/>
          <a:p>
            <a:pPr lvl="0" algn="ctr"/>
            <a:r>
              <a:rPr lang="en-US" sz="4000" b="1"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Results of </a:t>
            </a:r>
            <a:r>
              <a:rPr lang="en-US" sz="4000" b="1" dirty="0" smtClean="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Experiments</a:t>
            </a:r>
            <a:endParaRPr lang="en-US" sz="4000" b="1"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504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2707573"/>
            <a:ext cx="10515600" cy="3160631"/>
          </a:xfrm>
        </p:spPr>
        <p:txBody>
          <a:bodyPr>
            <a:normAutofit/>
          </a:bodyPr>
          <a:lstStyle/>
          <a:p>
            <a:endParaRPr lang="en-US" dirty="0"/>
          </a:p>
          <a:p>
            <a:r>
              <a:rPr lang="en-US" sz="2400" dirty="0" smtClean="0"/>
              <a:t>The </a:t>
            </a:r>
            <a:r>
              <a:rPr lang="en-US" sz="2400" dirty="0"/>
              <a:t>Relational Influence Propagation (RIP) as well as Single Source Shortest Paths (SSSP) problems were executed in order to test the execution </a:t>
            </a:r>
            <a:r>
              <a:rPr lang="en-US" sz="2400" dirty="0" smtClean="0"/>
              <a:t>time.</a:t>
            </a:r>
          </a:p>
          <a:p>
            <a:endParaRPr lang="en-US" sz="2400" dirty="0"/>
          </a:p>
          <a:p>
            <a:r>
              <a:rPr lang="en-US" sz="2400" dirty="0"/>
              <a:t>The results for three parallel approaches separately for the RIP and SSSP problems are presented </a:t>
            </a:r>
            <a:r>
              <a:rPr lang="en-US" sz="2400" dirty="0" smtClean="0"/>
              <a:t>in the next figures.</a:t>
            </a:r>
            <a:endParaRPr lang="it-IT" sz="2400" dirty="0"/>
          </a:p>
        </p:txBody>
      </p:sp>
      <p:sp>
        <p:nvSpPr>
          <p:cNvPr id="2" name="Date Placeholder 1"/>
          <p:cNvSpPr>
            <a:spLocks noGrp="1"/>
          </p:cNvSpPr>
          <p:nvPr>
            <p:ph type="dt" sz="half" idx="10"/>
          </p:nvPr>
        </p:nvSpPr>
        <p:spPr/>
        <p:txBody>
          <a:bodyPr/>
          <a:lstStyle/>
          <a:p>
            <a:fld id="{C1F4A40B-E3B5-454D-8F6B-0C25BBA5BA29}" type="datetime1">
              <a:rPr lang="en-US" smtClean="0"/>
              <a:t>1/21/2016</a:t>
            </a:fld>
            <a:endParaRPr lang="en-US"/>
          </a:p>
        </p:txBody>
      </p:sp>
      <p:sp>
        <p:nvSpPr>
          <p:cNvPr id="5" name="Slide Number Placeholder 4"/>
          <p:cNvSpPr>
            <a:spLocks noGrp="1"/>
          </p:cNvSpPr>
          <p:nvPr>
            <p:ph type="sldNum" sz="quarter" idx="12"/>
          </p:nvPr>
        </p:nvSpPr>
        <p:spPr/>
        <p:txBody>
          <a:bodyPr/>
          <a:lstStyle/>
          <a:p>
            <a:fld id="{EB149EAC-8CF2-4DA6-99D3-B7316FCDE181}" type="slidenum">
              <a:rPr lang="en-US" smtClean="0"/>
              <a:t>43</a:t>
            </a:fld>
            <a:endParaRPr lang="en-US"/>
          </a:p>
        </p:txBody>
      </p:sp>
      <p:sp>
        <p:nvSpPr>
          <p:cNvPr id="6" name="TextBox 5"/>
          <p:cNvSpPr txBox="1"/>
          <p:nvPr/>
        </p:nvSpPr>
        <p:spPr>
          <a:xfrm>
            <a:off x="228600" y="393700"/>
            <a:ext cx="11195462" cy="1077218"/>
          </a:xfrm>
          <a:prstGeom prst="rect">
            <a:avLst/>
          </a:prstGeom>
          <a:noFill/>
        </p:spPr>
        <p:txBody>
          <a:bodyPr wrap="square" rtlCol="0">
            <a:spAutoFit/>
          </a:bodyPr>
          <a:lstStyle/>
          <a:p>
            <a:pPr lvl="0"/>
            <a:r>
              <a:rPr lang="en-US" sz="3200" b="1" dirty="0" smtClean="0">
                <a:solidFill>
                  <a:schemeClr val="accent5">
                    <a:lumMod val="40000"/>
                    <a:lumOff val="60000"/>
                  </a:schemeClr>
                </a:solidFill>
              </a:rPr>
              <a:t>8.</a:t>
            </a:r>
            <a:r>
              <a:rPr lang="en-US" sz="3200" b="1" dirty="0">
                <a:solidFill>
                  <a:schemeClr val="accent5">
                    <a:lumMod val="40000"/>
                    <a:lumOff val="60000"/>
                  </a:schemeClr>
                </a:solidFill>
                <a:cs typeface="Times New Roman" panose="02020603050405020304" pitchFamily="18" charset="0"/>
              </a:rPr>
              <a:t> </a:t>
            </a:r>
            <a:r>
              <a:rPr lang="en-US" sz="3200" b="1" dirty="0" smtClean="0">
                <a:solidFill>
                  <a:schemeClr val="accent5">
                    <a:lumMod val="40000"/>
                    <a:lumOff val="60000"/>
                  </a:schemeClr>
                </a:solidFill>
                <a:cs typeface="Times New Roman" panose="02020603050405020304" pitchFamily="18" charset="0"/>
              </a:rPr>
              <a:t>RESULTS OF EXPRIMENTS</a:t>
            </a:r>
            <a:endParaRPr lang="en-US" sz="3200" b="1" dirty="0">
              <a:solidFill>
                <a:schemeClr val="accent5">
                  <a:lumMod val="40000"/>
                  <a:lumOff val="60000"/>
                </a:schemeClr>
              </a:solidFill>
              <a:cs typeface="Times New Roman" panose="02020603050405020304" pitchFamily="18" charset="0"/>
            </a:endParaRPr>
          </a:p>
          <a:p>
            <a:endParaRPr lang="en-US" sz="3200" b="1" dirty="0">
              <a:solidFill>
                <a:schemeClr val="accent5">
                  <a:lumMod val="40000"/>
                  <a:lumOff val="60000"/>
                </a:schemeClr>
              </a:solidFill>
            </a:endParaRPr>
          </a:p>
        </p:txBody>
      </p:sp>
      <p:sp>
        <p:nvSpPr>
          <p:cNvPr id="4" name="TextBox 3"/>
          <p:cNvSpPr txBox="1"/>
          <p:nvPr/>
        </p:nvSpPr>
        <p:spPr>
          <a:xfrm>
            <a:off x="838200" y="1733550"/>
            <a:ext cx="10010898" cy="1200329"/>
          </a:xfrm>
          <a:prstGeom prst="rect">
            <a:avLst/>
          </a:prstGeom>
          <a:noFill/>
        </p:spPr>
        <p:txBody>
          <a:bodyPr wrap="square" rtlCol="0">
            <a:spAutoFit/>
          </a:bodyPr>
          <a:lstStyle/>
          <a:p>
            <a:pPr marL="285750" lvl="0" indent="-285750" defTabSz="457200">
              <a:spcAft>
                <a:spcPts val="1000"/>
              </a:spcAft>
              <a:buClr>
                <a:prstClr val="white"/>
              </a:buClr>
              <a:buSzPct val="100000"/>
              <a:buFont typeface="Arial"/>
              <a:buChar char="•"/>
            </a:pPr>
            <a:r>
              <a:rPr lang="en-US" sz="2400" dirty="0">
                <a:solidFill>
                  <a:prstClr val="white"/>
                </a:solidFill>
              </a:rPr>
              <a:t>MR, MR2 and BSP approaches were examined against the type of graph processing problems using a fixed number of computational nodes (60 machines).</a:t>
            </a:r>
          </a:p>
        </p:txBody>
      </p:sp>
    </p:spTree>
    <p:extLst>
      <p:ext uri="{BB962C8B-B14F-4D97-AF65-F5344CB8AC3E}">
        <p14:creationId xmlns:p14="http://schemas.microsoft.com/office/powerpoint/2010/main" val="73077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6110" y="2834743"/>
            <a:ext cx="7088114" cy="2973749"/>
          </a:xfrm>
        </p:spPr>
      </p:pic>
      <p:sp>
        <p:nvSpPr>
          <p:cNvPr id="4" name="Rectangle 1"/>
          <p:cNvSpPr>
            <a:spLocks noGrp="1" noChangeArrowheads="1"/>
          </p:cNvSpPr>
          <p:nvPr>
            <p:ph type="title"/>
          </p:nvPr>
        </p:nvSpPr>
        <p:spPr bwMode="auto">
          <a:xfrm>
            <a:off x="95004" y="18427"/>
            <a:ext cx="11970326"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Performance of </a:t>
            </a:r>
            <a:r>
              <a:rPr kumimoji="0" lang="it-IT" altLang="it-IT"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rPr>
              <a:t>Relational</a:t>
            </a:r>
            <a:r>
              <a:rPr kumimoji="0" lang="it-IT" altLang="it-IT"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 </a:t>
            </a:r>
            <a:r>
              <a:rPr kumimoji="0" lang="it-IT" altLang="it-IT"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rPr>
              <a:t>Influence</a:t>
            </a:r>
            <a:r>
              <a:rPr kumimoji="0" lang="it-IT" altLang="it-IT"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 </a:t>
            </a:r>
            <a:r>
              <a:rPr kumimoji="0" lang="it-IT" altLang="it-IT"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rPr>
              <a:t>Propagation</a:t>
            </a:r>
            <a:r>
              <a:rPr kumimoji="0" lang="it-IT" altLang="it-IT"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 </a:t>
            </a:r>
            <a:r>
              <a:rPr kumimoji="0" lang="it-IT" altLang="it-IT"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rPr>
              <a:t>problem</a:t>
            </a:r>
            <a:r>
              <a:rPr kumimoji="0" lang="it-IT" altLang="it-IT"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 on 60 </a:t>
            </a:r>
            <a:r>
              <a:rPr kumimoji="0" lang="it-IT" altLang="it-IT"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rPr>
              <a:t>machines</a:t>
            </a:r>
            <a:r>
              <a:rPr kumimoji="0" lang="it-IT" altLang="it-IT"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 (with the </a:t>
            </a:r>
            <a:r>
              <a:rPr kumimoji="0" lang="it-IT" altLang="it-IT"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rPr>
              <a:t>percentage</a:t>
            </a:r>
            <a:r>
              <a:rPr kumimoji="0" lang="it-IT" altLang="it-IT"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 </a:t>
            </a:r>
            <a:r>
              <a:rPr kumimoji="0" lang="it-IT" altLang="it-IT"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rPr>
              <a:t>drop</a:t>
            </a:r>
            <a:r>
              <a:rPr kumimoji="0" lang="it-IT" altLang="it-IT"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 of </a:t>
            </a:r>
            <a:r>
              <a:rPr kumimoji="0" lang="it-IT" altLang="it-IT"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rPr>
              <a:t>mean</a:t>
            </a:r>
            <a:r>
              <a:rPr kumimoji="0" lang="it-IT" altLang="it-IT"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 </a:t>
            </a:r>
            <a:r>
              <a:rPr kumimoji="0" lang="it-IT" altLang="it-IT"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rPr>
              <a:t>iteration</a:t>
            </a:r>
            <a:r>
              <a:rPr kumimoji="0" lang="it-IT" altLang="it-IT"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 time in </a:t>
            </a:r>
            <a:r>
              <a:rPr kumimoji="0" lang="it-IT" altLang="it-IT"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rPr>
              <a:t>comparison</a:t>
            </a:r>
            <a:r>
              <a:rPr kumimoji="0" lang="it-IT" altLang="it-IT"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 to MR).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2800" b="0" i="0" u="none" strike="noStrike" cap="none" normalizeH="0" baseline="0" dirty="0" smtClean="0">
              <a:ln>
                <a:noFill/>
              </a:ln>
              <a:solidFill>
                <a:schemeClr val="tx1"/>
              </a:solidFill>
              <a:effectLst/>
            </a:endParaRPr>
          </a:p>
        </p:txBody>
      </p:sp>
      <p:sp>
        <p:nvSpPr>
          <p:cNvPr id="2" name="Date Placeholder 1"/>
          <p:cNvSpPr>
            <a:spLocks noGrp="1"/>
          </p:cNvSpPr>
          <p:nvPr>
            <p:ph type="dt" sz="half" idx="10"/>
          </p:nvPr>
        </p:nvSpPr>
        <p:spPr/>
        <p:txBody>
          <a:bodyPr/>
          <a:lstStyle/>
          <a:p>
            <a:fld id="{95A60E2A-B338-4803-9AAC-F7D3F865DD86}" type="datetime1">
              <a:rPr lang="en-US" smtClean="0"/>
              <a:t>1/21/2016</a:t>
            </a:fld>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44</a:t>
            </a:fld>
            <a:endParaRPr lang="en-US"/>
          </a:p>
        </p:txBody>
      </p:sp>
    </p:spTree>
    <p:extLst>
      <p:ext uri="{BB962C8B-B14F-4D97-AF65-F5344CB8AC3E}">
        <p14:creationId xmlns:p14="http://schemas.microsoft.com/office/powerpoint/2010/main" val="253343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6259" y="383969"/>
            <a:ext cx="11709071" cy="1456267"/>
          </a:xfrm>
        </p:spPr>
        <p:txBody>
          <a:bodyPr>
            <a:noAutofit/>
          </a:bodyPr>
          <a:lstStyle/>
          <a:p>
            <a:pPr algn="ctr"/>
            <a:r>
              <a:rPr lang="en-US" b="1" dirty="0">
                <a:effectLst>
                  <a:outerShdw blurRad="38100" dist="38100" dir="2700000" algn="tl">
                    <a:srgbClr val="000000">
                      <a:alpha val="43137"/>
                    </a:srgbClr>
                  </a:outerShdw>
                </a:effectLst>
                <a:latin typeface="+mn-lt"/>
              </a:rPr>
              <a:t>Performance of Single Source Shortest Paths on 60 machines (with the percentage drop of mean iteration time in comparison to MR).</a:t>
            </a:r>
            <a:endParaRPr lang="it-IT" b="1" dirty="0">
              <a:effectLst>
                <a:outerShdw blurRad="38100" dist="38100" dir="2700000" algn="tl">
                  <a:srgbClr val="000000">
                    <a:alpha val="43137"/>
                  </a:srgbClr>
                </a:outerShdw>
              </a:effectLst>
              <a:latin typeface="+mn-lt"/>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8394" y="2710612"/>
            <a:ext cx="7064799" cy="3039506"/>
          </a:xfrm>
        </p:spPr>
      </p:pic>
      <p:sp>
        <p:nvSpPr>
          <p:cNvPr id="3" name="Date Placeholder 2"/>
          <p:cNvSpPr>
            <a:spLocks noGrp="1"/>
          </p:cNvSpPr>
          <p:nvPr>
            <p:ph type="dt" sz="half" idx="10"/>
          </p:nvPr>
        </p:nvSpPr>
        <p:spPr/>
        <p:txBody>
          <a:bodyPr/>
          <a:lstStyle/>
          <a:p>
            <a:fld id="{E2A58AFA-334C-4281-8E4C-BB989659E4EE}" type="datetime1">
              <a:rPr lang="en-US" smtClean="0"/>
              <a:t>1/21/2016</a:t>
            </a:fld>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45</a:t>
            </a:fld>
            <a:endParaRPr lang="en-US"/>
          </a:p>
        </p:txBody>
      </p:sp>
    </p:spTree>
    <p:extLst>
      <p:ext uri="{BB962C8B-B14F-4D97-AF65-F5344CB8AC3E}">
        <p14:creationId xmlns:p14="http://schemas.microsoft.com/office/powerpoint/2010/main" val="410024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5796" y="241464"/>
            <a:ext cx="10131425" cy="1456267"/>
          </a:xfrm>
        </p:spPr>
        <p:txBody>
          <a:bodyPr/>
          <a:lstStyle/>
          <a:p>
            <a:r>
              <a:rPr lang="en-US" b="1" dirty="0">
                <a:effectLst>
                  <a:outerShdw blurRad="38100" dist="38100" dir="2700000" algn="tl">
                    <a:srgbClr val="000000">
                      <a:alpha val="43137"/>
                    </a:srgbClr>
                  </a:outerShdw>
                </a:effectLst>
                <a:latin typeface="+mn-lt"/>
              </a:rPr>
              <a:t>Scalability in relation to the graph </a:t>
            </a:r>
            <a:r>
              <a:rPr lang="en-US" b="1" dirty="0" smtClean="0">
                <a:effectLst>
                  <a:outerShdw blurRad="38100" dist="38100" dir="2700000" algn="tl">
                    <a:srgbClr val="000000">
                      <a:alpha val="43137"/>
                    </a:srgbClr>
                  </a:outerShdw>
                </a:effectLst>
                <a:latin typeface="+mn-lt"/>
              </a:rPr>
              <a:t>size</a:t>
            </a:r>
            <a:endParaRPr lang="it-IT" dirty="0">
              <a:effectLst>
                <a:outerShdw blurRad="38100" dist="38100" dir="2700000" algn="tl">
                  <a:srgbClr val="000000">
                    <a:alpha val="43137"/>
                  </a:srgbClr>
                </a:outerShdw>
              </a:effectLst>
              <a:latin typeface="+mn-lt"/>
            </a:endParaRPr>
          </a:p>
        </p:txBody>
      </p:sp>
      <p:sp>
        <p:nvSpPr>
          <p:cNvPr id="3" name="Segnaposto contenuto 2"/>
          <p:cNvSpPr>
            <a:spLocks noGrp="1"/>
          </p:cNvSpPr>
          <p:nvPr>
            <p:ph idx="1"/>
          </p:nvPr>
        </p:nvSpPr>
        <p:spPr>
          <a:xfrm>
            <a:off x="685801" y="3546454"/>
            <a:ext cx="10131425" cy="2014847"/>
          </a:xfrm>
        </p:spPr>
        <p:txBody>
          <a:bodyPr/>
          <a:lstStyle/>
          <a:p>
            <a:endParaRPr lang="it-IT" dirty="0" smtClean="0"/>
          </a:p>
          <a:p>
            <a:pPr algn="just"/>
            <a:r>
              <a:rPr lang="en-US" sz="2400" dirty="0"/>
              <a:t>Again, the experiment was performed on three datasets with significantly different numbers of nodes (</a:t>
            </a:r>
            <a:r>
              <a:rPr lang="en-US" sz="2400" i="1" dirty="0" err="1"/>
              <a:t>tele_small</a:t>
            </a:r>
            <a:r>
              <a:rPr lang="en-US" sz="2400" dirty="0"/>
              <a:t>, </a:t>
            </a:r>
            <a:r>
              <a:rPr lang="en-US" sz="2400" i="1" dirty="0"/>
              <a:t>tele</a:t>
            </a:r>
            <a:r>
              <a:rPr lang="en-US" sz="2400" dirty="0"/>
              <a:t> and </a:t>
            </a:r>
            <a:r>
              <a:rPr lang="en-US" sz="2400" i="1" dirty="0"/>
              <a:t>twitter</a:t>
            </a:r>
            <a:r>
              <a:rPr lang="en-US" sz="2400" dirty="0"/>
              <a:t>).</a:t>
            </a:r>
            <a:endParaRPr lang="it-IT" sz="2400" dirty="0"/>
          </a:p>
        </p:txBody>
      </p:sp>
      <p:sp>
        <p:nvSpPr>
          <p:cNvPr id="4" name="Date Placeholder 3"/>
          <p:cNvSpPr>
            <a:spLocks noGrp="1"/>
          </p:cNvSpPr>
          <p:nvPr>
            <p:ph type="dt" sz="half" idx="10"/>
          </p:nvPr>
        </p:nvSpPr>
        <p:spPr/>
        <p:txBody>
          <a:bodyPr/>
          <a:lstStyle/>
          <a:p>
            <a:fld id="{EFFB3B2A-988C-4BB6-A0FA-F8C730958451}" type="datetime1">
              <a:rPr lang="en-US" smtClean="0"/>
              <a:t>1/21/2016</a:t>
            </a:fld>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46</a:t>
            </a:fld>
            <a:endParaRPr lang="en-US"/>
          </a:p>
        </p:txBody>
      </p:sp>
      <p:sp>
        <p:nvSpPr>
          <p:cNvPr id="5" name="TextBox 4"/>
          <p:cNvSpPr txBox="1"/>
          <p:nvPr/>
        </p:nvSpPr>
        <p:spPr>
          <a:xfrm>
            <a:off x="685801" y="2346125"/>
            <a:ext cx="9939646" cy="1200329"/>
          </a:xfrm>
          <a:prstGeom prst="rect">
            <a:avLst/>
          </a:prstGeom>
          <a:noFill/>
        </p:spPr>
        <p:txBody>
          <a:bodyPr wrap="square" rtlCol="0">
            <a:spAutoFit/>
          </a:bodyPr>
          <a:lstStyle/>
          <a:p>
            <a:pPr marL="285750" lvl="0" indent="-285750" algn="just" defTabSz="457200">
              <a:spcAft>
                <a:spcPts val="1000"/>
              </a:spcAft>
              <a:buClr>
                <a:prstClr val="white"/>
              </a:buClr>
              <a:buSzPct val="100000"/>
              <a:buFont typeface="Arial"/>
              <a:buChar char="•"/>
            </a:pPr>
            <a:r>
              <a:rPr lang="en-US" sz="2400" dirty="0">
                <a:solidFill>
                  <a:prstClr val="white"/>
                </a:solidFill>
              </a:rPr>
              <a:t>The next research focused on the question, how the processing time of MR, MR2 and BSP solutions depends on the sizes of graphs for the fixed configuration (60 machines).</a:t>
            </a:r>
          </a:p>
        </p:txBody>
      </p:sp>
    </p:spTree>
    <p:extLst>
      <p:ext uri="{BB962C8B-B14F-4D97-AF65-F5344CB8AC3E}">
        <p14:creationId xmlns:p14="http://schemas.microsoft.com/office/powerpoint/2010/main" val="370383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1263" y="609600"/>
            <a:ext cx="11189570" cy="1611086"/>
          </a:xfrm>
        </p:spPr>
        <p:txBody>
          <a:bodyPr>
            <a:noAutofit/>
          </a:bodyPr>
          <a:lstStyle/>
          <a:p>
            <a:pPr algn="ctr"/>
            <a:r>
              <a:rPr lang="en-US" b="1" dirty="0">
                <a:effectLst>
                  <a:outerShdw blurRad="38100" dist="38100" dir="2700000" algn="tl">
                    <a:srgbClr val="000000">
                      <a:alpha val="43137"/>
                    </a:srgbClr>
                  </a:outerShdw>
                </a:effectLst>
                <a:latin typeface="+mn-lt"/>
              </a:rPr>
              <a:t>Scalability with respect to the size of graph for the Relational Influence Propagation algorithm with a fixed number of machines (60).</a:t>
            </a:r>
            <a:endParaRPr lang="it-IT" b="1" dirty="0">
              <a:effectLst>
                <a:outerShdw blurRad="38100" dist="38100" dir="2700000" algn="tl">
                  <a:srgbClr val="000000">
                    <a:alpha val="43137"/>
                  </a:srgbClr>
                </a:outerShdw>
              </a:effectLst>
              <a:latin typeface="+mn-lt"/>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5982" y="2920289"/>
            <a:ext cx="6780131" cy="3519305"/>
          </a:xfrm>
        </p:spPr>
      </p:pic>
      <p:sp>
        <p:nvSpPr>
          <p:cNvPr id="3" name="Date Placeholder 2"/>
          <p:cNvSpPr>
            <a:spLocks noGrp="1"/>
          </p:cNvSpPr>
          <p:nvPr>
            <p:ph type="dt" sz="half" idx="10"/>
          </p:nvPr>
        </p:nvSpPr>
        <p:spPr/>
        <p:txBody>
          <a:bodyPr/>
          <a:lstStyle/>
          <a:p>
            <a:fld id="{DCF2314F-DB05-4DAB-BFEE-7710CA85C86E}" type="datetime1">
              <a:rPr lang="en-US" smtClean="0"/>
              <a:t>1/21/2016</a:t>
            </a:fld>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47</a:t>
            </a:fld>
            <a:endParaRPr lang="en-US"/>
          </a:p>
        </p:txBody>
      </p:sp>
    </p:spTree>
    <p:extLst>
      <p:ext uri="{BB962C8B-B14F-4D97-AF65-F5344CB8AC3E}">
        <p14:creationId xmlns:p14="http://schemas.microsoft.com/office/powerpoint/2010/main" val="85928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8522" y="2790605"/>
            <a:ext cx="6494956" cy="3383599"/>
          </a:xfrm>
        </p:spPr>
      </p:pic>
      <p:sp>
        <p:nvSpPr>
          <p:cNvPr id="4" name="Rectangle 1"/>
          <p:cNvSpPr>
            <a:spLocks noGrp="1" noChangeArrowheads="1"/>
          </p:cNvSpPr>
          <p:nvPr>
            <p:ph type="title"/>
          </p:nvPr>
        </p:nvSpPr>
        <p:spPr bwMode="auto">
          <a:xfrm>
            <a:off x="838200" y="316998"/>
            <a:ext cx="10515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rPr>
              <a:t>Scalability</a:t>
            </a:r>
            <a:r>
              <a:rPr kumimoji="0" lang="it-IT" altLang="it-IT"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 with </a:t>
            </a:r>
            <a:r>
              <a:rPr kumimoji="0" lang="it-IT" altLang="it-IT"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rPr>
              <a:t>respect</a:t>
            </a:r>
            <a:r>
              <a:rPr kumimoji="0" lang="it-IT" altLang="it-IT"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 to the </a:t>
            </a:r>
            <a:r>
              <a:rPr kumimoji="0" lang="it-IT" altLang="it-IT"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rPr>
              <a:t>size</a:t>
            </a:r>
            <a:r>
              <a:rPr kumimoji="0" lang="it-IT" altLang="it-IT"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 of </a:t>
            </a:r>
            <a:r>
              <a:rPr kumimoji="0" lang="it-IT" altLang="it-IT"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rPr>
              <a:t>graph</a:t>
            </a:r>
            <a:r>
              <a:rPr kumimoji="0" lang="it-IT" altLang="it-IT"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 for the Single Source </a:t>
            </a:r>
            <a:r>
              <a:rPr kumimoji="0" lang="it-IT" altLang="it-IT"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rPr>
              <a:t>Shortest</a:t>
            </a:r>
            <a:r>
              <a:rPr kumimoji="0" lang="it-IT" altLang="it-IT"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 </a:t>
            </a:r>
            <a:r>
              <a:rPr kumimoji="0" lang="it-IT" altLang="it-IT"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rPr>
              <a:t>Path</a:t>
            </a:r>
            <a:r>
              <a:rPr kumimoji="0" lang="it-IT" altLang="it-IT"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 </a:t>
            </a:r>
            <a:r>
              <a:rPr kumimoji="0" lang="it-IT" altLang="it-IT"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rPr>
              <a:t>algorithm</a:t>
            </a:r>
            <a:r>
              <a:rPr kumimoji="0" lang="it-IT" altLang="it-IT"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 with a </a:t>
            </a:r>
            <a:r>
              <a:rPr kumimoji="0" lang="it-IT" altLang="it-IT"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rPr>
              <a:t>fixed</a:t>
            </a:r>
            <a:r>
              <a:rPr kumimoji="0" lang="it-IT" altLang="it-IT"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 </a:t>
            </a:r>
            <a:r>
              <a:rPr kumimoji="0" lang="it-IT" altLang="it-IT"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rPr>
              <a:t>number</a:t>
            </a:r>
            <a:r>
              <a:rPr kumimoji="0" lang="it-IT" altLang="it-IT"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 of </a:t>
            </a:r>
            <a:r>
              <a:rPr kumimoji="0" lang="it-IT" altLang="it-IT"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rPr>
              <a:t>machines</a:t>
            </a:r>
            <a:r>
              <a:rPr kumimoji="0" lang="it-IT" altLang="it-IT"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 (60).</a:t>
            </a:r>
          </a:p>
        </p:txBody>
      </p:sp>
      <p:sp>
        <p:nvSpPr>
          <p:cNvPr id="2" name="Date Placeholder 1"/>
          <p:cNvSpPr>
            <a:spLocks noGrp="1"/>
          </p:cNvSpPr>
          <p:nvPr>
            <p:ph type="dt" sz="half" idx="10"/>
          </p:nvPr>
        </p:nvSpPr>
        <p:spPr/>
        <p:txBody>
          <a:bodyPr/>
          <a:lstStyle/>
          <a:p>
            <a:fld id="{27C392EC-3C2E-4CBA-A948-407A268332C6}" type="datetime1">
              <a:rPr lang="en-US" smtClean="0"/>
              <a:t>1/21/2016</a:t>
            </a:fld>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48</a:t>
            </a:fld>
            <a:endParaRPr lang="en-US"/>
          </a:p>
        </p:txBody>
      </p:sp>
    </p:spTree>
    <p:extLst>
      <p:ext uri="{BB962C8B-B14F-4D97-AF65-F5344CB8AC3E}">
        <p14:creationId xmlns:p14="http://schemas.microsoft.com/office/powerpoint/2010/main" val="134315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0165" y="217715"/>
            <a:ext cx="10131425" cy="1456267"/>
          </a:xfrm>
        </p:spPr>
        <p:txBody>
          <a:bodyPr>
            <a:normAutofit/>
          </a:bodyPr>
          <a:lstStyle/>
          <a:p>
            <a:r>
              <a:rPr lang="en-US" b="1" dirty="0">
                <a:effectLst>
                  <a:outerShdw blurRad="38100" dist="38100" dir="2700000" algn="tl">
                    <a:srgbClr val="000000">
                      <a:alpha val="43137"/>
                    </a:srgbClr>
                  </a:outerShdw>
                </a:effectLst>
                <a:latin typeface="+mn-lt"/>
              </a:rPr>
              <a:t>Horizontal scalability in relation to the number of parallel </a:t>
            </a:r>
            <a:r>
              <a:rPr lang="en-US" b="1" dirty="0" smtClean="0">
                <a:effectLst>
                  <a:outerShdw blurRad="38100" dist="38100" dir="2700000" algn="tl">
                    <a:srgbClr val="000000">
                      <a:alpha val="43137"/>
                    </a:srgbClr>
                  </a:outerShdw>
                </a:effectLst>
                <a:latin typeface="+mn-lt"/>
              </a:rPr>
              <a:t>machines</a:t>
            </a:r>
            <a:endParaRPr lang="it-IT" dirty="0">
              <a:effectLst>
                <a:outerShdw blurRad="38100" dist="38100" dir="2700000" algn="tl">
                  <a:srgbClr val="000000">
                    <a:alpha val="43137"/>
                  </a:srgbClr>
                </a:outerShdw>
              </a:effectLst>
              <a:latin typeface="+mn-lt"/>
            </a:endParaRPr>
          </a:p>
        </p:txBody>
      </p:sp>
      <p:sp>
        <p:nvSpPr>
          <p:cNvPr id="3" name="Segnaposto contenuto 2"/>
          <p:cNvSpPr>
            <a:spLocks noGrp="1"/>
          </p:cNvSpPr>
          <p:nvPr>
            <p:ph idx="1"/>
          </p:nvPr>
        </p:nvSpPr>
        <p:spPr>
          <a:xfrm>
            <a:off x="788224" y="3420093"/>
            <a:ext cx="10131425" cy="1824842"/>
          </a:xfrm>
        </p:spPr>
        <p:txBody>
          <a:bodyPr/>
          <a:lstStyle/>
          <a:p>
            <a:endParaRPr lang="en-US" dirty="0" smtClean="0"/>
          </a:p>
          <a:p>
            <a:pPr marL="0" indent="0" algn="just">
              <a:buNone/>
            </a:pPr>
            <a:endParaRPr lang="en-US" sz="2400" dirty="0"/>
          </a:p>
          <a:p>
            <a:pPr algn="just"/>
            <a:r>
              <a:rPr lang="en-US" sz="2400" dirty="0"/>
              <a:t>Three parallel models (MR, MR2 and BSP) were compared against each other for different numbers of machines, starting from 5 to 85.</a:t>
            </a:r>
            <a:endParaRPr lang="it-IT" sz="2400" dirty="0"/>
          </a:p>
        </p:txBody>
      </p:sp>
      <p:sp>
        <p:nvSpPr>
          <p:cNvPr id="4" name="Date Placeholder 3"/>
          <p:cNvSpPr>
            <a:spLocks noGrp="1"/>
          </p:cNvSpPr>
          <p:nvPr>
            <p:ph type="dt" sz="half" idx="10"/>
          </p:nvPr>
        </p:nvSpPr>
        <p:spPr/>
        <p:txBody>
          <a:bodyPr/>
          <a:lstStyle/>
          <a:p>
            <a:fld id="{4ADA7128-7A2B-4799-B3C8-59BDACDF397C}" type="datetime1">
              <a:rPr lang="en-US" smtClean="0"/>
              <a:t>1/21/2016</a:t>
            </a:fld>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49</a:t>
            </a:fld>
            <a:endParaRPr lang="en-US"/>
          </a:p>
        </p:txBody>
      </p:sp>
      <p:sp>
        <p:nvSpPr>
          <p:cNvPr id="5" name="TextBox 4"/>
          <p:cNvSpPr txBox="1"/>
          <p:nvPr/>
        </p:nvSpPr>
        <p:spPr>
          <a:xfrm>
            <a:off x="788224" y="2497004"/>
            <a:ext cx="9935193" cy="830997"/>
          </a:xfrm>
          <a:prstGeom prst="rect">
            <a:avLst/>
          </a:prstGeom>
          <a:noFill/>
        </p:spPr>
        <p:txBody>
          <a:bodyPr wrap="square" rtlCol="0">
            <a:spAutoFit/>
          </a:bodyPr>
          <a:lstStyle/>
          <a:p>
            <a:pPr marL="285750" lvl="0" indent="-285750" algn="just" defTabSz="457200">
              <a:spcAft>
                <a:spcPts val="1000"/>
              </a:spcAft>
              <a:buClr>
                <a:prstClr val="white"/>
              </a:buClr>
              <a:buSzPct val="100000"/>
              <a:buFont typeface="Arial"/>
              <a:buChar char="•"/>
            </a:pPr>
            <a:r>
              <a:rPr lang="en-US" sz="2400" dirty="0">
                <a:solidFill>
                  <a:prstClr val="white"/>
                </a:solidFill>
              </a:rPr>
              <a:t>The influence of the computer cluster (cloud) size on efficiency (processing time) was also examined.</a:t>
            </a:r>
          </a:p>
        </p:txBody>
      </p:sp>
    </p:spTree>
    <p:extLst>
      <p:ext uri="{BB962C8B-B14F-4D97-AF65-F5344CB8AC3E}">
        <p14:creationId xmlns:p14="http://schemas.microsoft.com/office/powerpoint/2010/main" val="203069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0164460" y="6480174"/>
            <a:ext cx="1600200" cy="377825"/>
          </a:xfrm>
        </p:spPr>
        <p:txBody>
          <a:bodyPr/>
          <a:lstStyle/>
          <a:p>
            <a:fld id="{15F56481-6283-47BC-A504-B45DF5FF2C34}" type="datetime1">
              <a:rPr lang="en-US" smtClean="0"/>
              <a:t>1/21/2016</a:t>
            </a:fld>
            <a:endParaRPr lang="en-US"/>
          </a:p>
        </p:txBody>
      </p:sp>
      <p:sp>
        <p:nvSpPr>
          <p:cNvPr id="7" name="Slide Number Placeholder 6"/>
          <p:cNvSpPr>
            <a:spLocks noGrp="1"/>
          </p:cNvSpPr>
          <p:nvPr>
            <p:ph type="sldNum" sz="quarter" idx="12"/>
          </p:nvPr>
        </p:nvSpPr>
        <p:spPr>
          <a:xfrm>
            <a:off x="11640833" y="6480175"/>
            <a:ext cx="551167" cy="377825"/>
          </a:xfrm>
        </p:spPr>
        <p:txBody>
          <a:bodyPr/>
          <a:lstStyle/>
          <a:p>
            <a:fld id="{EB149EAC-8CF2-4DA6-99D3-B7316FCDE181}" type="slidenum">
              <a:rPr lang="en-US" smtClean="0"/>
              <a:t>5</a:t>
            </a:fld>
            <a:endParaRPr lang="en-US"/>
          </a:p>
        </p:txBody>
      </p:sp>
      <p:sp>
        <p:nvSpPr>
          <p:cNvPr id="9" name="TextBox 8"/>
          <p:cNvSpPr txBox="1"/>
          <p:nvPr/>
        </p:nvSpPr>
        <p:spPr>
          <a:xfrm>
            <a:off x="314742" y="239320"/>
            <a:ext cx="4406900" cy="584775"/>
          </a:xfrm>
          <a:prstGeom prst="rect">
            <a:avLst/>
          </a:prstGeom>
          <a:noFill/>
        </p:spPr>
        <p:txBody>
          <a:bodyPr wrap="square" rtlCol="0">
            <a:spAutoFit/>
          </a:bodyPr>
          <a:lstStyle/>
          <a:p>
            <a:r>
              <a:rPr lang="en-US" sz="3200" b="1" dirty="0" smtClean="0">
                <a:solidFill>
                  <a:schemeClr val="accent5">
                    <a:lumMod val="40000"/>
                    <a:lumOff val="60000"/>
                  </a:schemeClr>
                </a:solidFill>
              </a:rPr>
              <a:t>1. INTRODUCTION  </a:t>
            </a:r>
            <a:endParaRPr lang="en-US" sz="3200" b="1" dirty="0">
              <a:solidFill>
                <a:schemeClr val="accent5">
                  <a:lumMod val="40000"/>
                  <a:lumOff val="60000"/>
                </a:schemeClr>
              </a:solidFill>
            </a:endParaRPr>
          </a:p>
        </p:txBody>
      </p:sp>
      <p:sp>
        <p:nvSpPr>
          <p:cNvPr id="2" name="TextBox 1"/>
          <p:cNvSpPr txBox="1"/>
          <p:nvPr/>
        </p:nvSpPr>
        <p:spPr>
          <a:xfrm>
            <a:off x="314742" y="920145"/>
            <a:ext cx="9951522" cy="369332"/>
          </a:xfrm>
          <a:prstGeom prst="rect">
            <a:avLst/>
          </a:prstGeom>
          <a:noFill/>
        </p:spPr>
        <p:txBody>
          <a:bodyPr wrap="square" rtlCol="0">
            <a:spAutoFit/>
          </a:bodyPr>
          <a:lstStyle/>
          <a:p>
            <a:pPr marL="285750" indent="-285750">
              <a:buFont typeface="Arial" panose="020B0604020202020204" pitchFamily="34" charset="0"/>
              <a:buChar char="•"/>
            </a:pPr>
            <a:r>
              <a:rPr lang="en-US" dirty="0"/>
              <a:t>Graphs provide a very flexible </a:t>
            </a:r>
            <a:r>
              <a:rPr lang="en-US" dirty="0" smtClean="0"/>
              <a:t>abstraction for </a:t>
            </a:r>
            <a:r>
              <a:rPr lang="en-US" dirty="0"/>
              <a:t>describing relationships between discrete objects</a:t>
            </a:r>
          </a:p>
        </p:txBody>
      </p:sp>
      <p:sp>
        <p:nvSpPr>
          <p:cNvPr id="3" name="TextBox 2"/>
          <p:cNvSpPr txBox="1"/>
          <p:nvPr/>
        </p:nvSpPr>
        <p:spPr>
          <a:xfrm>
            <a:off x="314742" y="1385527"/>
            <a:ext cx="11326091" cy="5416868"/>
          </a:xfrm>
          <a:prstGeom prst="rect">
            <a:avLst/>
          </a:prstGeom>
          <a:noFill/>
        </p:spPr>
        <p:txBody>
          <a:bodyPr wrap="square" rtlCol="0">
            <a:spAutoFit/>
          </a:bodyPr>
          <a:lstStyle/>
          <a:p>
            <a:pPr marL="285750" indent="-285750">
              <a:buFont typeface="Arial" panose="020B0604020202020204" pitchFamily="34" charset="0"/>
              <a:buChar char="•"/>
            </a:pPr>
            <a:r>
              <a:rPr lang="en-US" dirty="0"/>
              <a:t>In many environments graph structures are so big that they </a:t>
            </a:r>
            <a:r>
              <a:rPr lang="en-US" dirty="0" smtClean="0"/>
              <a:t>require specialized </a:t>
            </a:r>
            <a:r>
              <a:rPr lang="en-US" dirty="0"/>
              <a:t>processing methods, especially parallel ones</a:t>
            </a:r>
            <a:r>
              <a:rPr lang="en-US" dirty="0" smtClean="0"/>
              <a: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 As </a:t>
            </a:r>
            <a:r>
              <a:rPr lang="en-US" dirty="0"/>
              <a:t>graph problems grow larger in scale and more ambitious </a:t>
            </a:r>
            <a:r>
              <a:rPr lang="en-US" dirty="0" smtClean="0"/>
              <a:t>in their </a:t>
            </a:r>
            <a:r>
              <a:rPr lang="en-US" dirty="0"/>
              <a:t>complexity, they easily outgrow </a:t>
            </a:r>
            <a:r>
              <a:rPr lang="en-US" dirty="0" smtClean="0"/>
              <a:t>the computation </a:t>
            </a:r>
            <a:r>
              <a:rPr lang="en-US" dirty="0"/>
              <a:t>and </a:t>
            </a:r>
            <a:r>
              <a:rPr lang="en-US" dirty="0" smtClean="0"/>
              <a:t>memory capacities </a:t>
            </a:r>
            <a:r>
              <a:rPr lang="en-US" dirty="0"/>
              <a:t>of single processors</a:t>
            </a:r>
            <a:r>
              <a:rPr lang="en-US" dirty="0" smtClean="0"/>
              <a:t>.</a:t>
            </a:r>
          </a:p>
          <a:p>
            <a:endParaRPr lang="en-US" dirty="0" smtClean="0"/>
          </a:p>
          <a:p>
            <a:pPr marL="285750" indent="-285750">
              <a:buFont typeface="Arial" panose="020B0604020202020204" pitchFamily="34" charset="0"/>
              <a:buChar char="•"/>
            </a:pPr>
            <a:r>
              <a:rPr lang="en-US" dirty="0"/>
              <a:t>The rise of the </a:t>
            </a:r>
            <a:r>
              <a:rPr lang="en-US" dirty="0" smtClean="0"/>
              <a:t>MapReduce concept </a:t>
            </a:r>
            <a:r>
              <a:rPr lang="en-US" dirty="0"/>
              <a:t>and Hadoop—its open source </a:t>
            </a:r>
            <a:r>
              <a:rPr lang="en-US" dirty="0" smtClean="0"/>
              <a:t>implementation— provided </a:t>
            </a:r>
            <a:r>
              <a:rPr lang="en-US" dirty="0"/>
              <a:t>researchers with a powerful tool to process large </a:t>
            </a:r>
            <a:r>
              <a:rPr lang="en-US" dirty="0" smtClean="0"/>
              <a:t>data collections.</a:t>
            </a:r>
          </a:p>
          <a:p>
            <a:endParaRPr lang="en-US" dirty="0" smtClean="0"/>
          </a:p>
          <a:p>
            <a:pPr marL="285750" indent="-285750">
              <a:buFont typeface="Arial" panose="020B0604020202020204" pitchFamily="34" charset="0"/>
              <a:buChar char="•"/>
            </a:pPr>
            <a:r>
              <a:rPr lang="en-US" sz="2000" b="1" dirty="0"/>
              <a:t>Hadoop</a:t>
            </a:r>
            <a:r>
              <a:rPr lang="en-US" dirty="0"/>
              <a:t> has become a de facto standard in academia and a significant solution for parallel processing in industry</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a:t>
            </a:r>
            <a:r>
              <a:rPr lang="en-US" sz="2000" b="1" dirty="0"/>
              <a:t>MapReduce</a:t>
            </a:r>
            <a:r>
              <a:rPr lang="en-US" dirty="0"/>
              <a:t> model is, however, badly suited for </a:t>
            </a:r>
            <a:r>
              <a:rPr lang="en-US" dirty="0" smtClean="0"/>
              <a:t>iterative and </a:t>
            </a:r>
            <a:r>
              <a:rPr lang="en-US" dirty="0"/>
              <a:t>graph </a:t>
            </a:r>
            <a:r>
              <a:rPr lang="en-US" dirty="0" smtClean="0"/>
              <a:t>algorithms.</a:t>
            </a:r>
          </a:p>
          <a:p>
            <a:endParaRPr lang="en-US" dirty="0" smtClean="0"/>
          </a:p>
          <a:p>
            <a:pPr marL="285750" indent="-285750">
              <a:buFont typeface="Arial" panose="020B0604020202020204" pitchFamily="34" charset="0"/>
              <a:buChar char="•"/>
            </a:pPr>
            <a:r>
              <a:rPr lang="en-US" dirty="0" smtClean="0"/>
              <a:t>The </a:t>
            </a:r>
            <a:r>
              <a:rPr lang="en-US" dirty="0"/>
              <a:t>main difference in the processing of regular data </a:t>
            </a:r>
            <a:r>
              <a:rPr lang="en-US" dirty="0" smtClean="0"/>
              <a:t>structures (tables</a:t>
            </a:r>
            <a:r>
              <a:rPr lang="en-US" dirty="0"/>
              <a:t>) and relational models (graphs) relies on different </a:t>
            </a:r>
            <a:r>
              <a:rPr lang="en-US" dirty="0" smtClean="0"/>
              <a:t>problem decomposition.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Both different parallel processing methods, i.e. MapReduce </a:t>
            </a:r>
            <a:r>
              <a:rPr lang="en-US" dirty="0" smtClean="0"/>
              <a:t>and BSP</a:t>
            </a:r>
            <a:r>
              <a:rPr lang="en-US" dirty="0"/>
              <a:t>, along with the map-side join MapReduce modification, </a:t>
            </a:r>
            <a:r>
              <a:rPr lang="en-US" dirty="0" smtClean="0"/>
              <a:t>have been </a:t>
            </a:r>
            <a:r>
              <a:rPr lang="en-US" dirty="0"/>
              <a:t>implemented in the Hadoop environment—all three </a:t>
            </a:r>
            <a:r>
              <a:rPr lang="en-US" dirty="0" smtClean="0"/>
              <a:t>were used </a:t>
            </a:r>
            <a:r>
              <a:rPr lang="en-US" dirty="0"/>
              <a:t>in the experiments presented in this paper.</a:t>
            </a:r>
          </a:p>
        </p:txBody>
      </p:sp>
    </p:spTree>
    <p:extLst>
      <p:ext uri="{BB962C8B-B14F-4D97-AF65-F5344CB8AC3E}">
        <p14:creationId xmlns:p14="http://schemas.microsoft.com/office/powerpoint/2010/main" val="303880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90766" y="427512"/>
            <a:ext cx="5534980" cy="5818909"/>
          </a:xfrm>
        </p:spPr>
        <p:txBody>
          <a:bodyPr>
            <a:noAutofit/>
          </a:bodyPr>
          <a:lstStyle/>
          <a:p>
            <a:r>
              <a:rPr lang="en-US" sz="2800" b="1" dirty="0">
                <a:effectLst>
                  <a:outerShdw blurRad="38100" dist="38100" dir="2700000" algn="tl">
                    <a:srgbClr val="000000">
                      <a:alpha val="43137"/>
                    </a:srgbClr>
                  </a:outerShdw>
                </a:effectLst>
                <a:latin typeface="+mn-lt"/>
              </a:rPr>
              <a:t>Scalability with respect to the number of hosts (nodes) in the computer cluster for </a:t>
            </a:r>
            <a:r>
              <a:rPr lang="en-US" sz="2800" b="1" dirty="0" smtClean="0">
                <a:effectLst>
                  <a:outerShdw blurRad="38100" dist="38100" dir="2700000" algn="tl">
                    <a:srgbClr val="000000">
                      <a:alpha val="43137"/>
                    </a:srgbClr>
                  </a:outerShdw>
                </a:effectLst>
                <a:latin typeface="+mn-lt"/>
              </a:rPr>
              <a:t>the:</a:t>
            </a:r>
            <a:r>
              <a:rPr lang="en-US" sz="2400" dirty="0" smtClean="0">
                <a:latin typeface="+mn-lt"/>
              </a:rPr>
              <a:t/>
            </a:r>
            <a:br>
              <a:rPr lang="en-US" sz="2400" dirty="0" smtClean="0">
                <a:latin typeface="+mn-lt"/>
              </a:rPr>
            </a:br>
            <a:r>
              <a:rPr lang="en-US" sz="2400" dirty="0" smtClean="0">
                <a:latin typeface="+mn-lt"/>
              </a:rPr>
              <a:t/>
            </a:r>
            <a:br>
              <a:rPr lang="en-US" sz="2400" dirty="0" smtClean="0">
                <a:latin typeface="+mn-lt"/>
              </a:rPr>
            </a:br>
            <a:r>
              <a:rPr lang="en-US" sz="2400" dirty="0" smtClean="0">
                <a:latin typeface="+mn-lt"/>
              </a:rPr>
              <a:t>Relational </a:t>
            </a:r>
            <a:r>
              <a:rPr lang="en-US" sz="2400" dirty="0">
                <a:latin typeface="+mn-lt"/>
              </a:rPr>
              <a:t>Influence Propagation (RIP) algorithm applied to </a:t>
            </a:r>
            <a:r>
              <a:rPr lang="en-US" sz="2400" i="1" dirty="0" err="1">
                <a:latin typeface="+mn-lt"/>
              </a:rPr>
              <a:t>tele_small</a:t>
            </a:r>
            <a:r>
              <a:rPr lang="en-US" sz="2400" dirty="0">
                <a:latin typeface="+mn-lt"/>
              </a:rPr>
              <a:t> (a), </a:t>
            </a:r>
            <a:r>
              <a:rPr lang="en-US" sz="2400" i="1" dirty="0">
                <a:latin typeface="+mn-lt"/>
              </a:rPr>
              <a:t>tele</a:t>
            </a:r>
            <a:r>
              <a:rPr lang="en-US" sz="2400" dirty="0">
                <a:latin typeface="+mn-lt"/>
              </a:rPr>
              <a:t> (b), </a:t>
            </a:r>
            <a:r>
              <a:rPr lang="en-US" sz="2400" i="1" dirty="0" err="1">
                <a:latin typeface="+mn-lt"/>
              </a:rPr>
              <a:t>youtube</a:t>
            </a:r>
            <a:r>
              <a:rPr lang="en-US" sz="2400" dirty="0">
                <a:latin typeface="+mn-lt"/>
              </a:rPr>
              <a:t> (c), </a:t>
            </a:r>
            <a:r>
              <a:rPr lang="en-US" sz="2400" i="1" dirty="0">
                <a:latin typeface="+mn-lt"/>
              </a:rPr>
              <a:t>twitter</a:t>
            </a:r>
            <a:r>
              <a:rPr lang="en-US" sz="2400" dirty="0">
                <a:latin typeface="+mn-lt"/>
              </a:rPr>
              <a:t> (d) datasets </a:t>
            </a:r>
            <a:r>
              <a:rPr lang="en-US" sz="2400" dirty="0" smtClean="0">
                <a:latin typeface="+mn-lt"/>
              </a:rPr>
              <a:t/>
            </a:r>
            <a:br>
              <a:rPr lang="en-US" sz="2400" dirty="0" smtClean="0">
                <a:latin typeface="+mn-lt"/>
              </a:rPr>
            </a:br>
            <a:r>
              <a:rPr lang="en-US" sz="2400" dirty="0">
                <a:latin typeface="+mn-lt"/>
              </a:rPr>
              <a:t/>
            </a:r>
            <a:br>
              <a:rPr lang="en-US" sz="2400" dirty="0">
                <a:latin typeface="+mn-lt"/>
              </a:rPr>
            </a:br>
            <a:r>
              <a:rPr lang="en-US" sz="2400" dirty="0" smtClean="0">
                <a:latin typeface="+mn-lt"/>
              </a:rPr>
              <a:t>Single </a:t>
            </a:r>
            <a:r>
              <a:rPr lang="en-US" sz="2400" dirty="0">
                <a:latin typeface="+mn-lt"/>
              </a:rPr>
              <a:t>Source Shortest Path (SSSP) algorithm executed on </a:t>
            </a:r>
            <a:r>
              <a:rPr lang="en-US" sz="2400" i="1" dirty="0" err="1">
                <a:latin typeface="+mn-lt"/>
              </a:rPr>
              <a:t>tele_small</a:t>
            </a:r>
            <a:r>
              <a:rPr lang="en-US" sz="2400" dirty="0">
                <a:latin typeface="+mn-lt"/>
              </a:rPr>
              <a:t> (e), </a:t>
            </a:r>
            <a:r>
              <a:rPr lang="en-US" sz="2400" i="1" dirty="0">
                <a:latin typeface="+mn-lt"/>
              </a:rPr>
              <a:t>tele</a:t>
            </a:r>
            <a:r>
              <a:rPr lang="en-US" sz="2400" dirty="0">
                <a:latin typeface="+mn-lt"/>
              </a:rPr>
              <a:t> (f), </a:t>
            </a:r>
            <a:r>
              <a:rPr lang="en-US" sz="2400" i="1" dirty="0" err="1">
                <a:latin typeface="+mn-lt"/>
              </a:rPr>
              <a:t>youtube</a:t>
            </a:r>
            <a:r>
              <a:rPr lang="en-US" sz="2400" dirty="0">
                <a:latin typeface="+mn-lt"/>
              </a:rPr>
              <a:t> (g), </a:t>
            </a:r>
            <a:r>
              <a:rPr lang="en-US" sz="2400" i="1" dirty="0">
                <a:latin typeface="+mn-lt"/>
              </a:rPr>
              <a:t>twitter</a:t>
            </a:r>
            <a:r>
              <a:rPr lang="en-US" sz="2400" dirty="0">
                <a:latin typeface="+mn-lt"/>
              </a:rPr>
              <a:t> (h) datasets.</a:t>
            </a:r>
            <a:endParaRPr lang="it-IT" sz="2400" dirty="0">
              <a:latin typeface="+mn-lt"/>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599" y="103915"/>
            <a:ext cx="5981585" cy="6667587"/>
          </a:xfrm>
        </p:spPr>
      </p:pic>
      <p:sp>
        <p:nvSpPr>
          <p:cNvPr id="3" name="Date Placeholder 2"/>
          <p:cNvSpPr>
            <a:spLocks noGrp="1"/>
          </p:cNvSpPr>
          <p:nvPr>
            <p:ph type="dt" sz="half" idx="10"/>
          </p:nvPr>
        </p:nvSpPr>
        <p:spPr/>
        <p:txBody>
          <a:bodyPr/>
          <a:lstStyle/>
          <a:p>
            <a:fld id="{D1D96B75-FE3C-4818-ADAE-5282A79BC225}" type="datetime1">
              <a:rPr lang="en-US" smtClean="0"/>
              <a:t>1/21/2016</a:t>
            </a:fld>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50</a:t>
            </a:fld>
            <a:endParaRPr lang="en-US"/>
          </a:p>
        </p:txBody>
      </p:sp>
    </p:spTree>
    <p:extLst>
      <p:ext uri="{BB962C8B-B14F-4D97-AF65-F5344CB8AC3E}">
        <p14:creationId xmlns:p14="http://schemas.microsoft.com/office/powerpoint/2010/main" val="223852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0788" y="265216"/>
            <a:ext cx="11430045" cy="1611085"/>
          </a:xfrm>
        </p:spPr>
        <p:txBody>
          <a:bodyPr>
            <a:normAutofit/>
          </a:bodyPr>
          <a:lstStyle/>
          <a:p>
            <a:r>
              <a:rPr lang="en-US" b="1" dirty="0">
                <a:effectLst>
                  <a:outerShdw blurRad="38100" dist="38100" dir="2700000" algn="tl">
                    <a:srgbClr val="000000">
                      <a:alpha val="43137"/>
                    </a:srgbClr>
                  </a:outerShdw>
                </a:effectLst>
                <a:latin typeface="+mn-lt"/>
              </a:rPr>
              <a:t>Scalability in relation to the number of algorithm </a:t>
            </a:r>
            <a:r>
              <a:rPr lang="en-US" b="1" dirty="0" smtClean="0">
                <a:effectLst>
                  <a:outerShdw blurRad="38100" dist="38100" dir="2700000" algn="tl">
                    <a:srgbClr val="000000">
                      <a:alpha val="43137"/>
                    </a:srgbClr>
                  </a:outerShdw>
                </a:effectLst>
                <a:latin typeface="+mn-lt"/>
              </a:rPr>
              <a:t>iterations</a:t>
            </a:r>
            <a:endParaRPr lang="it-IT" dirty="0">
              <a:effectLst>
                <a:outerShdw blurRad="38100" dist="38100" dir="2700000" algn="tl">
                  <a:srgbClr val="000000">
                    <a:alpha val="43137"/>
                  </a:srgbClr>
                </a:outerShdw>
              </a:effectLst>
              <a:latin typeface="+mn-lt"/>
            </a:endParaRPr>
          </a:p>
        </p:txBody>
      </p:sp>
      <p:sp>
        <p:nvSpPr>
          <p:cNvPr id="3" name="Segnaposto contenuto 2"/>
          <p:cNvSpPr>
            <a:spLocks noGrp="1"/>
          </p:cNvSpPr>
          <p:nvPr>
            <p:ph idx="1"/>
          </p:nvPr>
        </p:nvSpPr>
        <p:spPr>
          <a:xfrm>
            <a:off x="838200" y="3443568"/>
            <a:ext cx="10515600" cy="2008723"/>
          </a:xfrm>
        </p:spPr>
        <p:txBody>
          <a:bodyPr/>
          <a:lstStyle/>
          <a:p>
            <a:endParaRPr lang="en-US" dirty="0" smtClean="0"/>
          </a:p>
          <a:p>
            <a:r>
              <a:rPr lang="en-US" sz="2400" dirty="0" smtClean="0"/>
              <a:t>We will see that in </a:t>
            </a:r>
            <a:r>
              <a:rPr lang="en-US" sz="2400" dirty="0"/>
              <a:t>all approaches, regardless of the calculated problem, the processing time increases linearly with the number of iterations.</a:t>
            </a:r>
            <a:endParaRPr lang="it-IT" sz="2400" dirty="0"/>
          </a:p>
        </p:txBody>
      </p:sp>
      <p:sp>
        <p:nvSpPr>
          <p:cNvPr id="4" name="Date Placeholder 3"/>
          <p:cNvSpPr>
            <a:spLocks noGrp="1"/>
          </p:cNvSpPr>
          <p:nvPr>
            <p:ph type="dt" sz="half" idx="10"/>
          </p:nvPr>
        </p:nvSpPr>
        <p:spPr/>
        <p:txBody>
          <a:bodyPr/>
          <a:lstStyle/>
          <a:p>
            <a:fld id="{2E780BB6-0C4D-4202-8CAB-6EE03E9F79C6}" type="datetime1">
              <a:rPr lang="en-US" smtClean="0"/>
              <a:t>1/21/2016</a:t>
            </a:fld>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51</a:t>
            </a:fld>
            <a:endParaRPr lang="en-US"/>
          </a:p>
        </p:txBody>
      </p:sp>
      <p:sp>
        <p:nvSpPr>
          <p:cNvPr id="5" name="TextBox 4"/>
          <p:cNvSpPr txBox="1"/>
          <p:nvPr/>
        </p:nvSpPr>
        <p:spPr>
          <a:xfrm>
            <a:off x="838200" y="2612571"/>
            <a:ext cx="9607138" cy="830997"/>
          </a:xfrm>
          <a:prstGeom prst="rect">
            <a:avLst/>
          </a:prstGeom>
          <a:noFill/>
        </p:spPr>
        <p:txBody>
          <a:bodyPr wrap="square" rtlCol="0">
            <a:spAutoFit/>
          </a:bodyPr>
          <a:lstStyle/>
          <a:p>
            <a:pPr marL="285750" lvl="0" indent="-285750" defTabSz="457200">
              <a:spcAft>
                <a:spcPts val="1000"/>
              </a:spcAft>
              <a:buClr>
                <a:prstClr val="white"/>
              </a:buClr>
              <a:buSzPct val="100000"/>
              <a:buFont typeface="Arial"/>
              <a:buChar char="•"/>
            </a:pPr>
            <a:r>
              <a:rPr lang="en-US" sz="2400" dirty="0">
                <a:solidFill>
                  <a:prstClr val="white"/>
                </a:solidFill>
              </a:rPr>
              <a:t>The total processing time for RIP and SSSP algorithms, considering just </a:t>
            </a:r>
            <a:r>
              <a:rPr lang="en-US" sz="2400" i="1" dirty="0">
                <a:solidFill>
                  <a:prstClr val="white"/>
                </a:solidFill>
              </a:rPr>
              <a:t>tele</a:t>
            </a:r>
            <a:r>
              <a:rPr lang="en-US" sz="2400" dirty="0">
                <a:solidFill>
                  <a:prstClr val="white"/>
                </a:solidFill>
              </a:rPr>
              <a:t> dataset, is shown in next figures.</a:t>
            </a:r>
          </a:p>
        </p:txBody>
      </p:sp>
    </p:spTree>
    <p:extLst>
      <p:ext uri="{BB962C8B-B14F-4D97-AF65-F5344CB8AC3E}">
        <p14:creationId xmlns:p14="http://schemas.microsoft.com/office/powerpoint/2010/main" val="276509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127" y="134587"/>
            <a:ext cx="12017829" cy="2062348"/>
          </a:xfrm>
        </p:spPr>
        <p:txBody>
          <a:bodyPr>
            <a:noAutofit/>
          </a:bodyPr>
          <a:lstStyle/>
          <a:p>
            <a:pPr algn="ctr"/>
            <a:r>
              <a:rPr lang="en-US" b="1" dirty="0">
                <a:effectLst>
                  <a:outerShdw blurRad="38100" dist="38100" dir="2700000" algn="tl">
                    <a:srgbClr val="000000">
                      <a:alpha val="43137"/>
                    </a:srgbClr>
                  </a:outerShdw>
                </a:effectLst>
                <a:latin typeface="+mn-lt"/>
              </a:rPr>
              <a:t>Total processing time with respect to the number of iterations in the Relational Influence Propagation algorithm run on 40 machines (</a:t>
            </a:r>
            <a:r>
              <a:rPr lang="en-US" b="1" i="1" dirty="0">
                <a:effectLst>
                  <a:outerShdw blurRad="38100" dist="38100" dir="2700000" algn="tl">
                    <a:srgbClr val="000000">
                      <a:alpha val="43137"/>
                    </a:srgbClr>
                  </a:outerShdw>
                </a:effectLst>
                <a:latin typeface="+mn-lt"/>
              </a:rPr>
              <a:t>tele</a:t>
            </a:r>
            <a:r>
              <a:rPr lang="en-US" b="1" dirty="0">
                <a:effectLst>
                  <a:outerShdw blurRad="38100" dist="38100" dir="2700000" algn="tl">
                    <a:srgbClr val="000000">
                      <a:alpha val="43137"/>
                    </a:srgbClr>
                  </a:outerShdw>
                </a:effectLst>
                <a:latin typeface="+mn-lt"/>
              </a:rPr>
              <a:t> dataset).</a:t>
            </a:r>
            <a:endParaRPr lang="it-IT" b="1" dirty="0">
              <a:effectLst>
                <a:outerShdw blurRad="38100" dist="38100" dir="2700000" algn="tl">
                  <a:srgbClr val="000000">
                    <a:alpha val="43137"/>
                  </a:srgbClr>
                </a:outerShdw>
              </a:effectLst>
              <a:latin typeface="+mn-lt"/>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9464" y="2705619"/>
            <a:ext cx="6985154" cy="3638972"/>
          </a:xfrm>
        </p:spPr>
      </p:pic>
      <p:sp>
        <p:nvSpPr>
          <p:cNvPr id="3" name="Date Placeholder 2"/>
          <p:cNvSpPr>
            <a:spLocks noGrp="1"/>
          </p:cNvSpPr>
          <p:nvPr>
            <p:ph type="dt" sz="half" idx="10"/>
          </p:nvPr>
        </p:nvSpPr>
        <p:spPr/>
        <p:txBody>
          <a:bodyPr/>
          <a:lstStyle/>
          <a:p>
            <a:fld id="{7ECA1096-9628-4F1D-B4F6-8EDA380D468B}" type="datetime1">
              <a:rPr lang="en-US" smtClean="0"/>
              <a:t>1/21/2016</a:t>
            </a:fld>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52</a:t>
            </a:fld>
            <a:endParaRPr lang="en-US"/>
          </a:p>
        </p:txBody>
      </p:sp>
    </p:spTree>
    <p:extLst>
      <p:ext uri="{BB962C8B-B14F-4D97-AF65-F5344CB8AC3E}">
        <p14:creationId xmlns:p14="http://schemas.microsoft.com/office/powerpoint/2010/main" val="402951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8753" y="201882"/>
            <a:ext cx="11958452" cy="1863986"/>
          </a:xfrm>
        </p:spPr>
        <p:txBody>
          <a:bodyPr>
            <a:normAutofit/>
          </a:bodyPr>
          <a:lstStyle/>
          <a:p>
            <a:pPr algn="ctr"/>
            <a:r>
              <a:rPr lang="en-US" b="1" dirty="0">
                <a:effectLst>
                  <a:outerShdw blurRad="38100" dist="38100" dir="2700000" algn="tl">
                    <a:srgbClr val="000000">
                      <a:alpha val="43137"/>
                    </a:srgbClr>
                  </a:outerShdw>
                </a:effectLst>
                <a:latin typeface="+mn-lt"/>
              </a:rPr>
              <a:t>Total processing time with respect to the number of iterations in the Single Source Shortest Path algorithm executed on 40 machines (</a:t>
            </a:r>
            <a:r>
              <a:rPr lang="en-US" b="1" i="1" dirty="0">
                <a:effectLst>
                  <a:outerShdw blurRad="38100" dist="38100" dir="2700000" algn="tl">
                    <a:srgbClr val="000000">
                      <a:alpha val="43137"/>
                    </a:srgbClr>
                  </a:outerShdw>
                </a:effectLst>
                <a:latin typeface="+mn-lt"/>
              </a:rPr>
              <a:t>tele</a:t>
            </a:r>
            <a:r>
              <a:rPr lang="en-US" b="1" dirty="0">
                <a:effectLst>
                  <a:outerShdw blurRad="38100" dist="38100" dir="2700000" algn="tl">
                    <a:srgbClr val="000000">
                      <a:alpha val="43137"/>
                    </a:srgbClr>
                  </a:outerShdw>
                </a:effectLst>
                <a:latin typeface="+mn-lt"/>
              </a:rPr>
              <a:t> dataset).</a:t>
            </a:r>
            <a:endParaRPr lang="it-IT" b="1" dirty="0">
              <a:effectLst>
                <a:outerShdw blurRad="38100" dist="38100" dir="2700000" algn="tl">
                  <a:srgbClr val="000000">
                    <a:alpha val="43137"/>
                  </a:srgbClr>
                </a:outerShdw>
              </a:effectLst>
              <a:latin typeface="+mn-lt"/>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8641" y="2507425"/>
            <a:ext cx="7418676" cy="3742164"/>
          </a:xfrm>
        </p:spPr>
      </p:pic>
      <p:sp>
        <p:nvSpPr>
          <p:cNvPr id="3" name="Date Placeholder 2"/>
          <p:cNvSpPr>
            <a:spLocks noGrp="1"/>
          </p:cNvSpPr>
          <p:nvPr>
            <p:ph type="dt" sz="half" idx="10"/>
          </p:nvPr>
        </p:nvSpPr>
        <p:spPr/>
        <p:txBody>
          <a:bodyPr/>
          <a:lstStyle/>
          <a:p>
            <a:fld id="{284FB707-A7CF-428C-A5D4-FE2A0B336CE8}" type="datetime1">
              <a:rPr lang="en-US" smtClean="0"/>
              <a:t>1/21/2016</a:t>
            </a:fld>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53</a:t>
            </a:fld>
            <a:endParaRPr lang="en-US"/>
          </a:p>
        </p:txBody>
      </p:sp>
    </p:spTree>
    <p:extLst>
      <p:ext uri="{BB962C8B-B14F-4D97-AF65-F5344CB8AC3E}">
        <p14:creationId xmlns:p14="http://schemas.microsoft.com/office/powerpoint/2010/main" val="388168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0165" y="167661"/>
            <a:ext cx="10131425" cy="1456267"/>
          </a:xfrm>
        </p:spPr>
        <p:txBody>
          <a:bodyPr/>
          <a:lstStyle/>
          <a:p>
            <a:r>
              <a:rPr lang="it-IT" b="1" dirty="0">
                <a:effectLst>
                  <a:outerShdw blurRad="38100" dist="38100" dir="2700000" algn="tl">
                    <a:srgbClr val="000000">
                      <a:alpha val="43137"/>
                    </a:srgbClr>
                  </a:outerShdw>
                </a:effectLst>
                <a:latin typeface="+mn-lt"/>
              </a:rPr>
              <a:t>Resource </a:t>
            </a:r>
            <a:r>
              <a:rPr lang="it-IT" b="1" dirty="0" err="1">
                <a:effectLst>
                  <a:outerShdw blurRad="38100" dist="38100" dir="2700000" algn="tl">
                    <a:srgbClr val="000000">
                      <a:alpha val="43137"/>
                    </a:srgbClr>
                  </a:outerShdw>
                </a:effectLst>
                <a:latin typeface="+mn-lt"/>
              </a:rPr>
              <a:t>usage</a:t>
            </a:r>
            <a:r>
              <a:rPr lang="it-IT" b="1" dirty="0">
                <a:effectLst>
                  <a:outerShdw blurRad="38100" dist="38100" dir="2700000" algn="tl">
                    <a:srgbClr val="000000">
                      <a:alpha val="43137"/>
                    </a:srgbClr>
                  </a:outerShdw>
                </a:effectLst>
                <a:latin typeface="+mn-lt"/>
              </a:rPr>
              <a:t> over </a:t>
            </a:r>
            <a:r>
              <a:rPr lang="it-IT" b="1" dirty="0" smtClean="0">
                <a:effectLst>
                  <a:outerShdw blurRad="38100" dist="38100" dir="2700000" algn="tl">
                    <a:srgbClr val="000000">
                      <a:alpha val="43137"/>
                    </a:srgbClr>
                  </a:outerShdw>
                </a:effectLst>
                <a:latin typeface="+mn-lt"/>
              </a:rPr>
              <a:t>time</a:t>
            </a:r>
            <a:endParaRPr lang="it-IT" dirty="0">
              <a:effectLst>
                <a:outerShdw blurRad="38100" dist="38100" dir="2700000" algn="tl">
                  <a:srgbClr val="000000">
                    <a:alpha val="43137"/>
                  </a:srgbClr>
                </a:outerShdw>
              </a:effectLst>
              <a:latin typeface="+mn-lt"/>
            </a:endParaRPr>
          </a:p>
        </p:txBody>
      </p:sp>
      <p:sp>
        <p:nvSpPr>
          <p:cNvPr id="3" name="Segnaposto contenuto 2"/>
          <p:cNvSpPr>
            <a:spLocks noGrp="1"/>
          </p:cNvSpPr>
          <p:nvPr>
            <p:ph idx="1"/>
          </p:nvPr>
        </p:nvSpPr>
        <p:spPr>
          <a:xfrm>
            <a:off x="685801" y="3146962"/>
            <a:ext cx="10131425" cy="2442358"/>
          </a:xfrm>
        </p:spPr>
        <p:txBody>
          <a:bodyPr>
            <a:normAutofit/>
          </a:bodyPr>
          <a:lstStyle/>
          <a:p>
            <a:pPr marL="514350" indent="-514350">
              <a:buFont typeface="+mj-lt"/>
              <a:buAutoNum type="arabicPeriod"/>
            </a:pPr>
            <a:r>
              <a:rPr lang="en-US" sz="2400" dirty="0" smtClean="0"/>
              <a:t>CPU </a:t>
            </a:r>
            <a:r>
              <a:rPr lang="en-US" sz="2400" dirty="0"/>
              <a:t>usage of processing machines (cluster</a:t>
            </a:r>
            <a:r>
              <a:rPr lang="en-US" sz="2400" dirty="0" smtClean="0"/>
              <a:t>)</a:t>
            </a:r>
          </a:p>
          <a:p>
            <a:pPr marL="514350" indent="-514350">
              <a:buFont typeface="+mj-lt"/>
              <a:buAutoNum type="arabicPeriod"/>
            </a:pPr>
            <a:r>
              <a:rPr lang="it-IT" sz="2400" dirty="0"/>
              <a:t>CPU </a:t>
            </a:r>
            <a:r>
              <a:rPr lang="it-IT" sz="2400" dirty="0" err="1"/>
              <a:t>usage</a:t>
            </a:r>
            <a:r>
              <a:rPr lang="it-IT" sz="2400" dirty="0"/>
              <a:t> for the master </a:t>
            </a:r>
            <a:r>
              <a:rPr lang="it-IT" sz="2400" dirty="0" err="1" smtClean="0"/>
              <a:t>host</a:t>
            </a:r>
            <a:endParaRPr lang="it-IT" sz="2400" dirty="0" smtClean="0"/>
          </a:p>
          <a:p>
            <a:pPr marL="514350" indent="-514350">
              <a:buFont typeface="+mj-lt"/>
              <a:buAutoNum type="arabicPeriod"/>
            </a:pPr>
            <a:r>
              <a:rPr lang="en-US" sz="2400" dirty="0"/>
              <a:t>network traffic (communication between hosts</a:t>
            </a:r>
            <a:r>
              <a:rPr lang="en-US" sz="2400" dirty="0" smtClean="0"/>
              <a:t>)</a:t>
            </a:r>
          </a:p>
          <a:p>
            <a:pPr marL="514350" indent="-514350">
              <a:buFont typeface="+mj-lt"/>
              <a:buAutoNum type="arabicPeriod"/>
            </a:pPr>
            <a:r>
              <a:rPr lang="en-US" sz="2400" dirty="0"/>
              <a:t>memory occupation for processing hosts and separately for the master host</a:t>
            </a:r>
            <a:endParaRPr lang="it-IT" sz="2400" dirty="0"/>
          </a:p>
        </p:txBody>
      </p:sp>
      <p:sp>
        <p:nvSpPr>
          <p:cNvPr id="4" name="Date Placeholder 3"/>
          <p:cNvSpPr>
            <a:spLocks noGrp="1"/>
          </p:cNvSpPr>
          <p:nvPr>
            <p:ph type="dt" sz="half" idx="10"/>
          </p:nvPr>
        </p:nvSpPr>
        <p:spPr/>
        <p:txBody>
          <a:bodyPr/>
          <a:lstStyle/>
          <a:p>
            <a:fld id="{EB370621-C31D-4746-87D8-0C4F947259ED}" type="datetime1">
              <a:rPr lang="en-US" smtClean="0"/>
              <a:t>1/21/2016</a:t>
            </a:fld>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54</a:t>
            </a:fld>
            <a:endParaRPr lang="en-US"/>
          </a:p>
        </p:txBody>
      </p:sp>
      <p:sp>
        <p:nvSpPr>
          <p:cNvPr id="5" name="TextBox 4"/>
          <p:cNvSpPr txBox="1"/>
          <p:nvPr/>
        </p:nvSpPr>
        <p:spPr>
          <a:xfrm>
            <a:off x="685800" y="2515782"/>
            <a:ext cx="10931525" cy="461665"/>
          </a:xfrm>
          <a:prstGeom prst="rect">
            <a:avLst/>
          </a:prstGeom>
          <a:noFill/>
        </p:spPr>
        <p:txBody>
          <a:bodyPr wrap="square" rtlCol="0">
            <a:spAutoFit/>
          </a:bodyPr>
          <a:lstStyle/>
          <a:p>
            <a:pPr lvl="0" defTabSz="457200">
              <a:spcAft>
                <a:spcPts val="1000"/>
              </a:spcAft>
              <a:buClr>
                <a:prstClr val="white"/>
              </a:buClr>
              <a:buSzPct val="100000"/>
            </a:pPr>
            <a:r>
              <a:rPr lang="en-US" sz="2400" dirty="0">
                <a:solidFill>
                  <a:prstClr val="white"/>
                </a:solidFill>
              </a:rPr>
              <a:t>The detailed charts with the consumption of the main resources include data about:</a:t>
            </a:r>
          </a:p>
        </p:txBody>
      </p:sp>
    </p:spTree>
    <p:extLst>
      <p:ext uri="{BB962C8B-B14F-4D97-AF65-F5344CB8AC3E}">
        <p14:creationId xmlns:p14="http://schemas.microsoft.com/office/powerpoint/2010/main" val="88078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80167" y="578716"/>
            <a:ext cx="5912901" cy="1606343"/>
          </a:xfrm>
        </p:spPr>
        <p:txBody>
          <a:bodyPr>
            <a:noAutofit/>
          </a:bodyPr>
          <a:lstStyle/>
          <a:p>
            <a:pPr algn="ctr"/>
            <a:r>
              <a:rPr lang="it-IT" sz="2800" b="1" dirty="0">
                <a:effectLst>
                  <a:outerShdw blurRad="38100" dist="38100" dir="2700000" algn="tl">
                    <a:srgbClr val="000000">
                      <a:alpha val="43137"/>
                    </a:srgbClr>
                  </a:outerShdw>
                </a:effectLst>
                <a:latin typeface="+mn-lt"/>
              </a:rPr>
              <a:t>Resource </a:t>
            </a:r>
            <a:r>
              <a:rPr lang="it-IT" sz="2800" b="1" dirty="0" err="1">
                <a:effectLst>
                  <a:outerShdw blurRad="38100" dist="38100" dir="2700000" algn="tl">
                    <a:srgbClr val="000000">
                      <a:alpha val="43137"/>
                    </a:srgbClr>
                  </a:outerShdw>
                </a:effectLst>
                <a:latin typeface="+mn-lt"/>
              </a:rPr>
              <a:t>usage</a:t>
            </a:r>
            <a:r>
              <a:rPr lang="it-IT" sz="2800" b="1" dirty="0">
                <a:effectLst>
                  <a:outerShdw blurRad="38100" dist="38100" dir="2700000" algn="tl">
                    <a:srgbClr val="000000">
                      <a:alpha val="43137"/>
                    </a:srgbClr>
                  </a:outerShdw>
                </a:effectLst>
                <a:latin typeface="+mn-lt"/>
              </a:rPr>
              <a:t> for the </a:t>
            </a:r>
            <a:r>
              <a:rPr lang="it-IT" sz="2800" b="1" dirty="0" err="1">
                <a:effectLst>
                  <a:outerShdw blurRad="38100" dist="38100" dir="2700000" algn="tl">
                    <a:srgbClr val="000000">
                      <a:alpha val="43137"/>
                    </a:srgbClr>
                  </a:outerShdw>
                </a:effectLst>
                <a:latin typeface="+mn-lt"/>
              </a:rPr>
              <a:t>Relational</a:t>
            </a:r>
            <a:r>
              <a:rPr lang="it-IT" sz="2800" b="1" dirty="0">
                <a:effectLst>
                  <a:outerShdw blurRad="38100" dist="38100" dir="2700000" algn="tl">
                    <a:srgbClr val="000000">
                      <a:alpha val="43137"/>
                    </a:srgbClr>
                  </a:outerShdw>
                </a:effectLst>
                <a:latin typeface="+mn-lt"/>
              </a:rPr>
              <a:t> </a:t>
            </a:r>
            <a:r>
              <a:rPr lang="it-IT" sz="2800" b="1" dirty="0" err="1">
                <a:effectLst>
                  <a:outerShdw blurRad="38100" dist="38100" dir="2700000" algn="tl">
                    <a:srgbClr val="000000">
                      <a:alpha val="43137"/>
                    </a:srgbClr>
                  </a:outerShdw>
                </a:effectLst>
                <a:latin typeface="+mn-lt"/>
              </a:rPr>
              <a:t>Influence</a:t>
            </a:r>
            <a:r>
              <a:rPr lang="it-IT" sz="2800" b="1" dirty="0">
                <a:effectLst>
                  <a:outerShdw blurRad="38100" dist="38100" dir="2700000" algn="tl">
                    <a:srgbClr val="000000">
                      <a:alpha val="43137"/>
                    </a:srgbClr>
                  </a:outerShdw>
                </a:effectLst>
                <a:latin typeface="+mn-lt"/>
              </a:rPr>
              <a:t> </a:t>
            </a:r>
            <a:r>
              <a:rPr lang="it-IT" sz="2800" b="1" dirty="0" err="1">
                <a:effectLst>
                  <a:outerShdw blurRad="38100" dist="38100" dir="2700000" algn="tl">
                    <a:srgbClr val="000000">
                      <a:alpha val="43137"/>
                    </a:srgbClr>
                  </a:outerShdw>
                </a:effectLst>
                <a:latin typeface="+mn-lt"/>
              </a:rPr>
              <a:t>Propagation</a:t>
            </a:r>
            <a:r>
              <a:rPr lang="it-IT" sz="2800" b="1" dirty="0">
                <a:effectLst>
                  <a:outerShdw blurRad="38100" dist="38100" dir="2700000" algn="tl">
                    <a:srgbClr val="000000">
                      <a:alpha val="43137"/>
                    </a:srgbClr>
                  </a:outerShdw>
                </a:effectLst>
                <a:latin typeface="+mn-lt"/>
              </a:rPr>
              <a:t> (RIP) </a:t>
            </a:r>
            <a:r>
              <a:rPr lang="it-IT" sz="2800" b="1" dirty="0" err="1" smtClean="0">
                <a:effectLst>
                  <a:outerShdw blurRad="38100" dist="38100" dir="2700000" algn="tl">
                    <a:srgbClr val="000000">
                      <a:alpha val="43137"/>
                    </a:srgbClr>
                  </a:outerShdw>
                </a:effectLst>
                <a:latin typeface="+mn-lt"/>
              </a:rPr>
              <a:t>problem</a:t>
            </a:r>
            <a:r>
              <a:rPr lang="it-IT" sz="2800" b="1" dirty="0" smtClean="0">
                <a:effectLst>
                  <a:outerShdw blurRad="38100" dist="38100" dir="2700000" algn="tl">
                    <a:srgbClr val="000000">
                      <a:alpha val="43137"/>
                    </a:srgbClr>
                  </a:outerShdw>
                </a:effectLst>
                <a:latin typeface="+mn-lt"/>
              </a:rPr>
              <a:t> </a:t>
            </a:r>
            <a:r>
              <a:rPr lang="en-US" sz="2800" b="1" dirty="0">
                <a:effectLst>
                  <a:outerShdw blurRad="38100" dist="38100" dir="2700000" algn="tl">
                    <a:srgbClr val="000000">
                      <a:alpha val="43137"/>
                    </a:srgbClr>
                  </a:outerShdw>
                </a:effectLst>
                <a:latin typeface="+mn-lt"/>
              </a:rPr>
              <a:t>and </a:t>
            </a:r>
            <a:r>
              <a:rPr lang="en-US" sz="2800" b="1" i="1" dirty="0">
                <a:effectLst>
                  <a:outerShdw blurRad="38100" dist="38100" dir="2700000" algn="tl">
                    <a:srgbClr val="000000">
                      <a:alpha val="43137"/>
                    </a:srgbClr>
                  </a:outerShdw>
                </a:effectLst>
                <a:latin typeface="+mn-lt"/>
              </a:rPr>
              <a:t>tele</a:t>
            </a:r>
            <a:r>
              <a:rPr lang="en-US" sz="2800" b="1" dirty="0">
                <a:effectLst>
                  <a:outerShdw blurRad="38100" dist="38100" dir="2700000" algn="tl">
                    <a:srgbClr val="000000">
                      <a:alpha val="43137"/>
                    </a:srgbClr>
                  </a:outerShdw>
                </a:effectLst>
                <a:latin typeface="+mn-lt"/>
              </a:rPr>
              <a:t> dataset.</a:t>
            </a:r>
            <a:endParaRPr lang="it-IT" sz="2800" b="1" dirty="0">
              <a:effectLst>
                <a:outerShdw blurRad="38100" dist="38100" dir="2700000" algn="tl">
                  <a:srgbClr val="000000">
                    <a:alpha val="43137"/>
                  </a:srgbClr>
                </a:outerShdw>
              </a:effectLst>
              <a:latin typeface="+mn-lt"/>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290" y="169819"/>
            <a:ext cx="5572770" cy="6615322"/>
          </a:xfrm>
        </p:spPr>
      </p:pic>
      <p:pic>
        <p:nvPicPr>
          <p:cNvPr id="5" name="Segnaposto contenuto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697" y="2562111"/>
            <a:ext cx="3285704" cy="2843070"/>
          </a:xfrm>
          <a:prstGeom prst="rect">
            <a:avLst/>
          </a:prstGeom>
        </p:spPr>
      </p:pic>
      <p:pic>
        <p:nvPicPr>
          <p:cNvPr id="6" name="Segnaposto contenuto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0813" y="2562111"/>
            <a:ext cx="2998038" cy="2843070"/>
          </a:xfrm>
          <a:prstGeom prst="rect">
            <a:avLst/>
          </a:prstGeom>
        </p:spPr>
      </p:pic>
      <p:sp>
        <p:nvSpPr>
          <p:cNvPr id="3" name="Date Placeholder 2"/>
          <p:cNvSpPr>
            <a:spLocks noGrp="1"/>
          </p:cNvSpPr>
          <p:nvPr>
            <p:ph type="dt" sz="half" idx="10"/>
          </p:nvPr>
        </p:nvSpPr>
        <p:spPr/>
        <p:txBody>
          <a:bodyPr/>
          <a:lstStyle/>
          <a:p>
            <a:fld id="{DE850771-922D-4E7B-81F4-55749DE0DB13}" type="datetime1">
              <a:rPr lang="en-US" smtClean="0"/>
              <a:t>1/21/2016</a:t>
            </a:fld>
            <a:endParaRPr lang="en-US"/>
          </a:p>
        </p:txBody>
      </p:sp>
      <p:sp>
        <p:nvSpPr>
          <p:cNvPr id="8" name="Slide Number Placeholder 7"/>
          <p:cNvSpPr>
            <a:spLocks noGrp="1"/>
          </p:cNvSpPr>
          <p:nvPr>
            <p:ph type="sldNum" sz="quarter" idx="12"/>
          </p:nvPr>
        </p:nvSpPr>
        <p:spPr/>
        <p:txBody>
          <a:bodyPr/>
          <a:lstStyle/>
          <a:p>
            <a:fld id="{EB149EAC-8CF2-4DA6-99D3-B7316FCDE181}" type="slidenum">
              <a:rPr lang="en-US" smtClean="0"/>
              <a:t>55</a:t>
            </a:fld>
            <a:endParaRPr lang="en-US"/>
          </a:p>
        </p:txBody>
      </p:sp>
    </p:spTree>
    <p:extLst>
      <p:ext uri="{BB962C8B-B14F-4D97-AF65-F5344CB8AC3E}">
        <p14:creationId xmlns:p14="http://schemas.microsoft.com/office/powerpoint/2010/main" val="268235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23299" y="195262"/>
            <a:ext cx="6007444" cy="2144177"/>
          </a:xfrm>
        </p:spPr>
        <p:txBody>
          <a:bodyPr>
            <a:noAutofit/>
          </a:bodyPr>
          <a:lstStyle/>
          <a:p>
            <a:pPr algn="ctr"/>
            <a:r>
              <a:rPr lang="en-US" b="1" dirty="0">
                <a:effectLst>
                  <a:outerShdw blurRad="38100" dist="38100" dir="2700000" algn="tl">
                    <a:srgbClr val="000000">
                      <a:alpha val="43137"/>
                    </a:srgbClr>
                  </a:outerShdw>
                </a:effectLst>
                <a:latin typeface="+mn-lt"/>
              </a:rPr>
              <a:t>Resource usage for the SSSP problem and </a:t>
            </a:r>
            <a:r>
              <a:rPr lang="en-US" b="1" i="1" dirty="0">
                <a:effectLst>
                  <a:outerShdw blurRad="38100" dist="38100" dir="2700000" algn="tl">
                    <a:srgbClr val="000000">
                      <a:alpha val="43137"/>
                    </a:srgbClr>
                  </a:outerShdw>
                </a:effectLst>
                <a:latin typeface="+mn-lt"/>
              </a:rPr>
              <a:t>tele</a:t>
            </a:r>
            <a:r>
              <a:rPr lang="en-US" b="1" dirty="0">
                <a:effectLst>
                  <a:outerShdw blurRad="38100" dist="38100" dir="2700000" algn="tl">
                    <a:srgbClr val="000000">
                      <a:alpha val="43137"/>
                    </a:srgbClr>
                  </a:outerShdw>
                </a:effectLst>
                <a:latin typeface="+mn-lt"/>
              </a:rPr>
              <a:t> dataset.</a:t>
            </a:r>
            <a:endParaRPr lang="it-IT" b="1" dirty="0">
              <a:effectLst>
                <a:outerShdw blurRad="38100" dist="38100" dir="2700000" algn="tl">
                  <a:srgbClr val="000000">
                    <a:alpha val="43137"/>
                  </a:srgbClr>
                </a:outerShdw>
              </a:effectLst>
              <a:latin typeface="+mn-lt"/>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899" y="95679"/>
            <a:ext cx="5631350" cy="6681522"/>
          </a:xfrm>
        </p:spPr>
      </p:pic>
      <p:sp>
        <p:nvSpPr>
          <p:cNvPr id="3" name="Date Placeholder 2"/>
          <p:cNvSpPr>
            <a:spLocks noGrp="1"/>
          </p:cNvSpPr>
          <p:nvPr>
            <p:ph type="dt" sz="half" idx="10"/>
          </p:nvPr>
        </p:nvSpPr>
        <p:spPr/>
        <p:txBody>
          <a:bodyPr/>
          <a:lstStyle/>
          <a:p>
            <a:fld id="{6620B18F-57D1-479A-B25A-E0A1F7E2BD6D}" type="datetime1">
              <a:rPr lang="en-US" smtClean="0"/>
              <a:t>1/21/2016</a:t>
            </a:fld>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56</a:t>
            </a:fld>
            <a:endParaRPr lang="en-US"/>
          </a:p>
        </p:txBody>
      </p:sp>
    </p:spTree>
    <p:extLst>
      <p:ext uri="{BB962C8B-B14F-4D97-AF65-F5344CB8AC3E}">
        <p14:creationId xmlns:p14="http://schemas.microsoft.com/office/powerpoint/2010/main" val="279109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3228C6-17F4-441C-8539-EF5E8859C68A}" type="datetime1">
              <a:rPr lang="en-US" smtClean="0"/>
              <a:t>1/21/2016</a:t>
            </a:fld>
            <a:endParaRPr lang="en-US"/>
          </a:p>
        </p:txBody>
      </p:sp>
      <p:sp>
        <p:nvSpPr>
          <p:cNvPr id="5" name="Slide Number Placeholder 4"/>
          <p:cNvSpPr>
            <a:spLocks noGrp="1"/>
          </p:cNvSpPr>
          <p:nvPr>
            <p:ph type="sldNum" sz="quarter" idx="12"/>
          </p:nvPr>
        </p:nvSpPr>
        <p:spPr/>
        <p:txBody>
          <a:bodyPr/>
          <a:lstStyle/>
          <a:p>
            <a:fld id="{EB149EAC-8CF2-4DA6-99D3-B7316FCDE181}" type="slidenum">
              <a:rPr lang="en-US" smtClean="0"/>
              <a:t>57</a:t>
            </a:fld>
            <a:endParaRPr lang="en-US"/>
          </a:p>
        </p:txBody>
      </p:sp>
      <p:sp>
        <p:nvSpPr>
          <p:cNvPr id="6" name="TextBox 5"/>
          <p:cNvSpPr txBox="1"/>
          <p:nvPr/>
        </p:nvSpPr>
        <p:spPr>
          <a:xfrm>
            <a:off x="1008208" y="2858325"/>
            <a:ext cx="9809018" cy="707886"/>
          </a:xfrm>
          <a:prstGeom prst="rect">
            <a:avLst/>
          </a:prstGeom>
          <a:noFill/>
        </p:spPr>
        <p:txBody>
          <a:bodyPr wrap="square" rtlCol="0">
            <a:spAutoFit/>
          </a:bodyPr>
          <a:lstStyle/>
          <a:p>
            <a:pPr lvl="0" algn="ctr"/>
            <a:r>
              <a:rPr lang="en-US" sz="4000" b="1"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Discussion and </a:t>
            </a:r>
            <a:r>
              <a:rPr lang="en-US" sz="4000" b="1" dirty="0" smtClean="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  </a:t>
            </a:r>
            <a:endParaRPr lang="en-US" sz="4000" b="1"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21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2766950"/>
            <a:ext cx="9552709" cy="3360718"/>
          </a:xfrm>
        </p:spPr>
        <p:txBody>
          <a:bodyPr>
            <a:noAutofit/>
          </a:bodyPr>
          <a:lstStyle/>
          <a:p>
            <a:endParaRPr lang="it-IT" sz="2400" dirty="0" smtClean="0"/>
          </a:p>
          <a:p>
            <a:endParaRPr lang="en-US" sz="2400" dirty="0" smtClean="0"/>
          </a:p>
          <a:p>
            <a:r>
              <a:rPr lang="en-US" sz="2400" dirty="0"/>
              <a:t>Simultaneously, it was discovered that the map-side join design pattern (MR2) may improve the original MapReduce performance up to two times. </a:t>
            </a:r>
            <a:endParaRPr lang="en-US" sz="2400" dirty="0" smtClean="0"/>
          </a:p>
          <a:p>
            <a:endParaRPr lang="en-US" sz="2400" dirty="0"/>
          </a:p>
          <a:p>
            <a:r>
              <a:rPr lang="en-US" sz="2400" dirty="0"/>
              <a:t>The general concept of the BSP model facilitates in-memory computation for the entire graph. This is the main reason why the BSP implementation outperforms MapReduce for all considered graph-based problems.</a:t>
            </a:r>
          </a:p>
        </p:txBody>
      </p:sp>
      <p:sp>
        <p:nvSpPr>
          <p:cNvPr id="2" name="Date Placeholder 1"/>
          <p:cNvSpPr>
            <a:spLocks noGrp="1"/>
          </p:cNvSpPr>
          <p:nvPr>
            <p:ph type="dt" sz="half" idx="10"/>
          </p:nvPr>
        </p:nvSpPr>
        <p:spPr/>
        <p:txBody>
          <a:bodyPr/>
          <a:lstStyle/>
          <a:p>
            <a:fld id="{7B985ED7-E7FB-4235-9F04-C5495D2E0BF9}" type="datetime1">
              <a:rPr lang="en-US" smtClean="0"/>
              <a:t>1/21/2016</a:t>
            </a:fld>
            <a:endParaRPr lang="en-US"/>
          </a:p>
        </p:txBody>
      </p:sp>
      <p:sp>
        <p:nvSpPr>
          <p:cNvPr id="5" name="Slide Number Placeholder 4"/>
          <p:cNvSpPr>
            <a:spLocks noGrp="1"/>
          </p:cNvSpPr>
          <p:nvPr>
            <p:ph type="sldNum" sz="quarter" idx="12"/>
          </p:nvPr>
        </p:nvSpPr>
        <p:spPr/>
        <p:txBody>
          <a:bodyPr/>
          <a:lstStyle/>
          <a:p>
            <a:fld id="{EB149EAC-8CF2-4DA6-99D3-B7316FCDE181}" type="slidenum">
              <a:rPr lang="en-US" smtClean="0"/>
              <a:t>58</a:t>
            </a:fld>
            <a:endParaRPr lang="en-US"/>
          </a:p>
        </p:txBody>
      </p:sp>
      <p:sp>
        <p:nvSpPr>
          <p:cNvPr id="6" name="TextBox 5"/>
          <p:cNvSpPr txBox="1"/>
          <p:nvPr/>
        </p:nvSpPr>
        <p:spPr>
          <a:xfrm>
            <a:off x="228600" y="393700"/>
            <a:ext cx="11195462" cy="584775"/>
          </a:xfrm>
          <a:prstGeom prst="rect">
            <a:avLst/>
          </a:prstGeom>
          <a:noFill/>
        </p:spPr>
        <p:txBody>
          <a:bodyPr wrap="square" rtlCol="0">
            <a:spAutoFit/>
          </a:bodyPr>
          <a:lstStyle/>
          <a:p>
            <a:pPr lvl="0"/>
            <a:r>
              <a:rPr lang="en-US" sz="3200" b="1" dirty="0" smtClean="0">
                <a:solidFill>
                  <a:schemeClr val="accent5">
                    <a:lumMod val="40000"/>
                    <a:lumOff val="60000"/>
                  </a:schemeClr>
                </a:solidFill>
              </a:rPr>
              <a:t>9. DISCUSSION AND CONCLUSION  </a:t>
            </a:r>
            <a:endParaRPr lang="en-US" sz="3200" b="1" dirty="0">
              <a:solidFill>
                <a:schemeClr val="accent5">
                  <a:lumMod val="40000"/>
                  <a:lumOff val="60000"/>
                </a:schemeClr>
              </a:solidFill>
            </a:endParaRPr>
          </a:p>
        </p:txBody>
      </p:sp>
      <p:sp>
        <p:nvSpPr>
          <p:cNvPr id="4" name="TextBox 3"/>
          <p:cNvSpPr txBox="1"/>
          <p:nvPr/>
        </p:nvSpPr>
        <p:spPr>
          <a:xfrm>
            <a:off x="838199" y="1816925"/>
            <a:ext cx="9552709" cy="1235033"/>
          </a:xfrm>
          <a:prstGeom prst="rect">
            <a:avLst/>
          </a:prstGeom>
          <a:noFill/>
        </p:spPr>
        <p:txBody>
          <a:bodyPr wrap="square" rtlCol="0">
            <a:spAutoFit/>
          </a:bodyPr>
          <a:lstStyle/>
          <a:p>
            <a:pPr marL="285750" lvl="0" indent="-285750" defTabSz="457200">
              <a:spcAft>
                <a:spcPts val="1000"/>
              </a:spcAft>
              <a:buClr>
                <a:prstClr val="white"/>
              </a:buClr>
              <a:buSzPct val="100000"/>
              <a:buFont typeface="Arial"/>
              <a:buChar char="•"/>
            </a:pPr>
            <a:r>
              <a:rPr lang="it-IT" sz="2400" dirty="0">
                <a:solidFill>
                  <a:prstClr val="white"/>
                </a:solidFill>
              </a:rPr>
              <a:t>The results presented </a:t>
            </a:r>
            <a:r>
              <a:rPr lang="en-US" sz="2400" dirty="0">
                <a:solidFill>
                  <a:prstClr val="white"/>
                </a:solidFill>
              </a:rPr>
              <a:t>revealed that the MapReduce approach (MR) is outperformed by Bulk Synchronous Parallel (BSP) as well as by application of the map-side join design pattern (MR2).</a:t>
            </a:r>
          </a:p>
        </p:txBody>
      </p:sp>
    </p:spTree>
    <p:extLst>
      <p:ext uri="{BB962C8B-B14F-4D97-AF65-F5344CB8AC3E}">
        <p14:creationId xmlns:p14="http://schemas.microsoft.com/office/powerpoint/2010/main" val="245496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24443" y="381081"/>
            <a:ext cx="11167753" cy="5604083"/>
          </a:xfrm>
        </p:spPr>
        <p:txBody>
          <a:bodyPr>
            <a:normAutofit/>
          </a:bodyPr>
          <a:lstStyle/>
          <a:p>
            <a:endParaRPr lang="en-US" dirty="0"/>
          </a:p>
          <a:p>
            <a:r>
              <a:rPr lang="en-US" sz="2400" dirty="0"/>
              <a:t>However, in-memory processing requires that the whole graph structure and all intermediate data produced during processing (e.g. messages exchanged between vertices) must fit in the </a:t>
            </a:r>
            <a:r>
              <a:rPr lang="en-US" sz="2400" dirty="0" smtClean="0"/>
              <a:t>memory.</a:t>
            </a:r>
          </a:p>
          <a:p>
            <a:endParaRPr lang="en-US" dirty="0"/>
          </a:p>
          <a:p>
            <a:r>
              <a:rPr lang="en-US" sz="2400" dirty="0"/>
              <a:t>Hence, for very large networks, MapReduce remains the only alternative. </a:t>
            </a:r>
            <a:r>
              <a:rPr lang="en-US" sz="2400" dirty="0" smtClean="0"/>
              <a:t>The </a:t>
            </a:r>
            <a:r>
              <a:rPr lang="en-US" sz="2400" dirty="0"/>
              <a:t>risk of not fitting in memory is higher for more communication intensive problems such as Relational Influence Propagation. </a:t>
            </a:r>
            <a:r>
              <a:rPr lang="en-US" sz="2400" dirty="0" smtClean="0"/>
              <a:t>The </a:t>
            </a:r>
            <a:r>
              <a:rPr lang="en-US" sz="2400" dirty="0"/>
              <a:t>BSP model may be a very good solution for non-iterative graph algorithms.</a:t>
            </a:r>
            <a:endParaRPr lang="it-IT" sz="2400" dirty="0"/>
          </a:p>
        </p:txBody>
      </p:sp>
      <p:sp>
        <p:nvSpPr>
          <p:cNvPr id="2" name="Date Placeholder 1"/>
          <p:cNvSpPr>
            <a:spLocks noGrp="1"/>
          </p:cNvSpPr>
          <p:nvPr>
            <p:ph type="dt" sz="half" idx="10"/>
          </p:nvPr>
        </p:nvSpPr>
        <p:spPr/>
        <p:txBody>
          <a:bodyPr/>
          <a:lstStyle/>
          <a:p>
            <a:fld id="{9BD4FCFE-07CF-4CE5-AA6A-28889031DBB4}" type="datetime1">
              <a:rPr lang="en-US" smtClean="0"/>
              <a:t>1/21/2016</a:t>
            </a:fld>
            <a:endParaRPr lang="en-US"/>
          </a:p>
        </p:txBody>
      </p:sp>
      <p:sp>
        <p:nvSpPr>
          <p:cNvPr id="5" name="Slide Number Placeholder 4"/>
          <p:cNvSpPr>
            <a:spLocks noGrp="1"/>
          </p:cNvSpPr>
          <p:nvPr>
            <p:ph type="sldNum" sz="quarter" idx="12"/>
          </p:nvPr>
        </p:nvSpPr>
        <p:spPr/>
        <p:txBody>
          <a:bodyPr/>
          <a:lstStyle/>
          <a:p>
            <a:fld id="{EB149EAC-8CF2-4DA6-99D3-B7316FCDE181}" type="slidenum">
              <a:rPr lang="en-US" smtClean="0"/>
              <a:t>59</a:t>
            </a:fld>
            <a:endParaRPr lang="en-US"/>
          </a:p>
        </p:txBody>
      </p:sp>
    </p:spTree>
    <p:extLst>
      <p:ext uri="{BB962C8B-B14F-4D97-AF65-F5344CB8AC3E}">
        <p14:creationId xmlns:p14="http://schemas.microsoft.com/office/powerpoint/2010/main" val="360094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202560" y="6480175"/>
            <a:ext cx="1600200" cy="377825"/>
          </a:xfrm>
        </p:spPr>
        <p:txBody>
          <a:bodyPr/>
          <a:lstStyle/>
          <a:p>
            <a:fld id="{813179E4-3980-4827-B46D-38D098F85D3D}" type="datetime1">
              <a:rPr lang="en-US" smtClean="0"/>
              <a:t>1/21/2016</a:t>
            </a:fld>
            <a:endParaRPr lang="en-US" dirty="0"/>
          </a:p>
        </p:txBody>
      </p:sp>
      <p:sp>
        <p:nvSpPr>
          <p:cNvPr id="6" name="Slide Number Placeholder 5"/>
          <p:cNvSpPr>
            <a:spLocks noGrp="1"/>
          </p:cNvSpPr>
          <p:nvPr>
            <p:ph type="sldNum" sz="quarter" idx="12"/>
          </p:nvPr>
        </p:nvSpPr>
        <p:spPr>
          <a:xfrm>
            <a:off x="11640833" y="6480175"/>
            <a:ext cx="551167" cy="377825"/>
          </a:xfrm>
        </p:spPr>
        <p:txBody>
          <a:bodyPr/>
          <a:lstStyle/>
          <a:p>
            <a:fld id="{EB149EAC-8CF2-4DA6-99D3-B7316FCDE181}" type="slidenum">
              <a:rPr lang="en-US" smtClean="0"/>
              <a:t>6</a:t>
            </a:fld>
            <a:endParaRPr lang="en-US" dirty="0"/>
          </a:p>
        </p:txBody>
      </p:sp>
      <p:sp>
        <p:nvSpPr>
          <p:cNvPr id="7" name="TextBox 6"/>
          <p:cNvSpPr txBox="1"/>
          <p:nvPr/>
        </p:nvSpPr>
        <p:spPr>
          <a:xfrm>
            <a:off x="3987800" y="2870200"/>
            <a:ext cx="4419600" cy="707886"/>
          </a:xfrm>
          <a:prstGeom prst="rect">
            <a:avLst/>
          </a:prstGeom>
          <a:noFill/>
        </p:spPr>
        <p:txBody>
          <a:bodyPr wrap="square" rtlCol="0">
            <a:spAutoFit/>
          </a:bodyPr>
          <a:lstStyle/>
          <a:p>
            <a:pPr lvl="0" algn="ctr"/>
            <a:r>
              <a:rPr lang="en-US" sz="4000" b="1"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Related Works</a:t>
            </a:r>
          </a:p>
        </p:txBody>
      </p:sp>
    </p:spTree>
    <p:extLst>
      <p:ext uri="{BB962C8B-B14F-4D97-AF65-F5344CB8AC3E}">
        <p14:creationId xmlns:p14="http://schemas.microsoft.com/office/powerpoint/2010/main" val="344216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535459"/>
            <a:ext cx="10515600" cy="5641504"/>
          </a:xfrm>
        </p:spPr>
        <p:txBody>
          <a:bodyPr>
            <a:normAutofit/>
          </a:bodyPr>
          <a:lstStyle/>
          <a:p>
            <a:pPr marL="0" indent="0">
              <a:buNone/>
            </a:pPr>
            <a:endParaRPr lang="en-US" dirty="0" smtClean="0"/>
          </a:p>
          <a:p>
            <a:pPr marL="0" indent="0">
              <a:buNone/>
            </a:pPr>
            <a:endParaRPr lang="en-US" dirty="0" smtClean="0"/>
          </a:p>
          <a:p>
            <a:r>
              <a:rPr lang="en-US" sz="2400" dirty="0" smtClean="0"/>
              <a:t>The </a:t>
            </a:r>
            <a:r>
              <a:rPr lang="en-US" sz="2400" dirty="0"/>
              <a:t>necessity of data exchange and access to distributed file systems (</a:t>
            </a:r>
            <a:r>
              <a:rPr lang="en-US" sz="2400" dirty="0" smtClean="0"/>
              <a:t>HDFS</a:t>
            </a:r>
            <a:r>
              <a:rPr lang="en-US" sz="2400" dirty="0"/>
              <a:t>) grows with a higher number of parallel machines</a:t>
            </a:r>
            <a:r>
              <a:rPr lang="en-US" sz="2400" dirty="0" smtClean="0"/>
              <a:t>.</a:t>
            </a:r>
          </a:p>
          <a:p>
            <a:pPr marL="0" indent="0">
              <a:buNone/>
            </a:pPr>
            <a:endParaRPr lang="en-US" sz="2400" dirty="0" smtClean="0"/>
          </a:p>
          <a:p>
            <a:pPr marL="0" indent="0">
              <a:buNone/>
            </a:pPr>
            <a:endParaRPr lang="en-US" sz="2400" dirty="0" smtClean="0"/>
          </a:p>
          <a:p>
            <a:r>
              <a:rPr lang="en-US" sz="2400" dirty="0"/>
              <a:t>As a result, adding new machines does not need to decrease the average processing of a single algorithm iteration. For the datasets and graph problems </a:t>
            </a:r>
            <a:r>
              <a:rPr lang="en-US" sz="2400" dirty="0" err="1"/>
              <a:t>analysed</a:t>
            </a:r>
            <a:r>
              <a:rPr lang="en-US" sz="2400" dirty="0"/>
              <a:t> in the experiments, the reasonable upper limit of computational nodes is about </a:t>
            </a:r>
            <a:r>
              <a:rPr lang="en-US" sz="2400" dirty="0" smtClean="0"/>
              <a:t>20–30</a:t>
            </a:r>
          </a:p>
          <a:p>
            <a:endParaRPr lang="en-US" dirty="0" smtClean="0"/>
          </a:p>
          <a:p>
            <a:endParaRPr lang="it-IT" dirty="0"/>
          </a:p>
        </p:txBody>
      </p:sp>
      <p:sp>
        <p:nvSpPr>
          <p:cNvPr id="2" name="Date Placeholder 1"/>
          <p:cNvSpPr>
            <a:spLocks noGrp="1"/>
          </p:cNvSpPr>
          <p:nvPr>
            <p:ph type="dt" sz="half" idx="10"/>
          </p:nvPr>
        </p:nvSpPr>
        <p:spPr/>
        <p:txBody>
          <a:bodyPr/>
          <a:lstStyle/>
          <a:p>
            <a:fld id="{8536B3A7-4888-4A9D-BD09-02032AA9E1AE}" type="datetime1">
              <a:rPr lang="en-US" smtClean="0"/>
              <a:t>1/21/2016</a:t>
            </a:fld>
            <a:endParaRPr lang="en-US"/>
          </a:p>
        </p:txBody>
      </p:sp>
      <p:sp>
        <p:nvSpPr>
          <p:cNvPr id="5" name="Slide Number Placeholder 4"/>
          <p:cNvSpPr>
            <a:spLocks noGrp="1"/>
          </p:cNvSpPr>
          <p:nvPr>
            <p:ph type="sldNum" sz="quarter" idx="12"/>
          </p:nvPr>
        </p:nvSpPr>
        <p:spPr/>
        <p:txBody>
          <a:bodyPr/>
          <a:lstStyle/>
          <a:p>
            <a:fld id="{EB149EAC-8CF2-4DA6-99D3-B7316FCDE181}" type="slidenum">
              <a:rPr lang="en-US" smtClean="0"/>
              <a:t>60</a:t>
            </a:fld>
            <a:endParaRPr lang="en-US"/>
          </a:p>
        </p:txBody>
      </p:sp>
    </p:spTree>
    <p:extLst>
      <p:ext uri="{BB962C8B-B14F-4D97-AF65-F5344CB8AC3E}">
        <p14:creationId xmlns:p14="http://schemas.microsoft.com/office/powerpoint/2010/main" val="188365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01726" y="1151907"/>
            <a:ext cx="10515600" cy="3374386"/>
          </a:xfrm>
        </p:spPr>
        <p:txBody>
          <a:bodyPr>
            <a:normAutofit/>
          </a:bodyPr>
          <a:lstStyle/>
          <a:p>
            <a:endParaRPr lang="en-US" sz="2400" dirty="0" smtClean="0"/>
          </a:p>
          <a:p>
            <a:endParaRPr lang="en-US" sz="2400" dirty="0"/>
          </a:p>
          <a:p>
            <a:endParaRPr lang="en-US" sz="2400" dirty="0" smtClean="0"/>
          </a:p>
          <a:p>
            <a:r>
              <a:rPr lang="en-US" sz="2400" dirty="0"/>
              <a:t>MapReduce can still remain the only mature enough alternative for parallel processing of graph algorithms on huge datasets. It results from the main BSP limitation: the very high memory requirements—all the data used for local processing in BSP must fit in the local memory.</a:t>
            </a:r>
          </a:p>
          <a:p>
            <a:endParaRPr lang="en-US" sz="2400" dirty="0"/>
          </a:p>
        </p:txBody>
      </p:sp>
      <p:sp>
        <p:nvSpPr>
          <p:cNvPr id="2" name="Date Placeholder 1"/>
          <p:cNvSpPr>
            <a:spLocks noGrp="1"/>
          </p:cNvSpPr>
          <p:nvPr>
            <p:ph type="dt" sz="half" idx="10"/>
          </p:nvPr>
        </p:nvSpPr>
        <p:spPr/>
        <p:txBody>
          <a:bodyPr/>
          <a:lstStyle/>
          <a:p>
            <a:fld id="{8C6B8FCD-2A0F-4D10-B8FE-1A5DB71BA6E7}" type="datetime1">
              <a:rPr lang="en-US" smtClean="0"/>
              <a:t>1/21/2016</a:t>
            </a:fld>
            <a:endParaRPr lang="en-US"/>
          </a:p>
        </p:txBody>
      </p:sp>
      <p:sp>
        <p:nvSpPr>
          <p:cNvPr id="5" name="Slide Number Placeholder 4"/>
          <p:cNvSpPr>
            <a:spLocks noGrp="1"/>
          </p:cNvSpPr>
          <p:nvPr>
            <p:ph type="sldNum" sz="quarter" idx="12"/>
          </p:nvPr>
        </p:nvSpPr>
        <p:spPr/>
        <p:txBody>
          <a:bodyPr/>
          <a:lstStyle/>
          <a:p>
            <a:fld id="{EB149EAC-8CF2-4DA6-99D3-B7316FCDE181}" type="slidenum">
              <a:rPr lang="en-US" smtClean="0"/>
              <a:t>61</a:t>
            </a:fld>
            <a:endParaRPr lang="en-US"/>
          </a:p>
        </p:txBody>
      </p:sp>
    </p:spTree>
    <p:extLst>
      <p:ext uri="{BB962C8B-B14F-4D97-AF65-F5344CB8AC3E}">
        <p14:creationId xmlns:p14="http://schemas.microsoft.com/office/powerpoint/2010/main" val="137060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444843"/>
            <a:ext cx="10515600" cy="5732120"/>
          </a:xfrm>
        </p:spPr>
        <p:txBody>
          <a:bodyPr>
            <a:normAutofit/>
          </a:bodyPr>
          <a:lstStyle/>
          <a:p>
            <a:endParaRPr lang="en-US" dirty="0" smtClean="0"/>
          </a:p>
          <a:p>
            <a:r>
              <a:rPr lang="en-US" sz="2400" dirty="0" smtClean="0"/>
              <a:t>Recently some </a:t>
            </a:r>
            <a:r>
              <a:rPr lang="en-US" sz="2400" dirty="0"/>
              <a:t>implementations of the BSP processing model are also becoming more and more </a:t>
            </a:r>
            <a:r>
              <a:rPr lang="en-US" sz="2400" dirty="0" smtClean="0"/>
              <a:t>mature (</a:t>
            </a:r>
            <a:r>
              <a:rPr lang="it-IT" sz="2400" dirty="0"/>
              <a:t>Apache </a:t>
            </a:r>
            <a:r>
              <a:rPr lang="it-IT" sz="2400" dirty="0" err="1"/>
              <a:t>Giraph</a:t>
            </a:r>
            <a:r>
              <a:rPr lang="en-US" sz="2400" dirty="0" smtClean="0"/>
              <a:t>)</a:t>
            </a:r>
          </a:p>
          <a:p>
            <a:endParaRPr lang="en-US" sz="2400" dirty="0"/>
          </a:p>
          <a:p>
            <a:r>
              <a:rPr lang="en-US" sz="2400" dirty="0" smtClean="0"/>
              <a:t>New </a:t>
            </a:r>
            <a:r>
              <a:rPr lang="en-US" sz="2400" dirty="0"/>
              <a:t>framework for MapReduce in-memory computations has just been </a:t>
            </a:r>
            <a:r>
              <a:rPr lang="en-US" sz="2400" dirty="0" smtClean="0"/>
              <a:t>developed</a:t>
            </a:r>
            <a:r>
              <a:rPr lang="it-IT" sz="2400" dirty="0"/>
              <a:t> (</a:t>
            </a:r>
            <a:r>
              <a:rPr lang="it-IT" sz="2400" dirty="0" err="1"/>
              <a:t>Spark</a:t>
            </a:r>
            <a:r>
              <a:rPr lang="it-IT" sz="2400" dirty="0"/>
              <a:t> </a:t>
            </a:r>
            <a:r>
              <a:rPr lang="it-IT" sz="2400" dirty="0" err="1"/>
              <a:t>project</a:t>
            </a:r>
            <a:r>
              <a:rPr lang="it-IT" sz="2400" dirty="0"/>
              <a:t> </a:t>
            </a:r>
            <a:r>
              <a:rPr lang="it-IT" sz="2400" dirty="0" err="1"/>
              <a:t>at</a:t>
            </a:r>
            <a:r>
              <a:rPr lang="it-IT" sz="2400" dirty="0"/>
              <a:t> Berkeley </a:t>
            </a:r>
            <a:r>
              <a:rPr lang="it-IT" sz="2400" dirty="0" err="1"/>
              <a:t>University</a:t>
            </a:r>
            <a:r>
              <a:rPr lang="it-IT" sz="2400" dirty="0" smtClean="0"/>
              <a:t>)</a:t>
            </a:r>
          </a:p>
          <a:p>
            <a:endParaRPr lang="it-IT" sz="2400" dirty="0"/>
          </a:p>
          <a:p>
            <a:r>
              <a:rPr lang="en-US" sz="2400" dirty="0"/>
              <a:t>The comparison of both in-memory frameworks for BSP (</a:t>
            </a:r>
            <a:r>
              <a:rPr lang="en-US" sz="2400" dirty="0" err="1"/>
              <a:t>Giraph</a:t>
            </a:r>
            <a:r>
              <a:rPr lang="en-US" sz="2400" dirty="0"/>
              <a:t>) and MapReduce (Spark) could be a very interesting direction for future work.</a:t>
            </a:r>
            <a:endParaRPr lang="it-IT" sz="2400" dirty="0"/>
          </a:p>
        </p:txBody>
      </p:sp>
      <p:sp>
        <p:nvSpPr>
          <p:cNvPr id="2" name="Date Placeholder 1"/>
          <p:cNvSpPr>
            <a:spLocks noGrp="1"/>
          </p:cNvSpPr>
          <p:nvPr>
            <p:ph type="dt" sz="half" idx="10"/>
          </p:nvPr>
        </p:nvSpPr>
        <p:spPr/>
        <p:txBody>
          <a:bodyPr/>
          <a:lstStyle/>
          <a:p>
            <a:fld id="{7925F9FB-9E68-416A-832F-411B0711D2EC}" type="datetime1">
              <a:rPr lang="en-US" smtClean="0"/>
              <a:t>1/21/2016</a:t>
            </a:fld>
            <a:endParaRPr lang="en-US"/>
          </a:p>
        </p:txBody>
      </p:sp>
      <p:sp>
        <p:nvSpPr>
          <p:cNvPr id="5" name="Slide Number Placeholder 4"/>
          <p:cNvSpPr>
            <a:spLocks noGrp="1"/>
          </p:cNvSpPr>
          <p:nvPr>
            <p:ph type="sldNum" sz="quarter" idx="12"/>
          </p:nvPr>
        </p:nvSpPr>
        <p:spPr/>
        <p:txBody>
          <a:bodyPr/>
          <a:lstStyle/>
          <a:p>
            <a:fld id="{EB149EAC-8CF2-4DA6-99D3-B7316FCDE181}" type="slidenum">
              <a:rPr lang="en-US" smtClean="0"/>
              <a:t>62</a:t>
            </a:fld>
            <a:endParaRPr lang="en-US"/>
          </a:p>
        </p:txBody>
      </p:sp>
    </p:spTree>
    <p:extLst>
      <p:ext uri="{BB962C8B-B14F-4D97-AF65-F5344CB8AC3E}">
        <p14:creationId xmlns:p14="http://schemas.microsoft.com/office/powerpoint/2010/main" val="268397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effectLst>
                  <a:outerShdw blurRad="38100" dist="38100" dir="2700000" algn="tl">
                    <a:srgbClr val="000000">
                      <a:alpha val="43137"/>
                    </a:srgbClr>
                  </a:outerShdw>
                </a:effectLst>
                <a:latin typeface="+mn-lt"/>
              </a:rPr>
              <a:t>Reference</a:t>
            </a:r>
            <a:endParaRPr lang="it-IT" b="1" dirty="0">
              <a:effectLst>
                <a:outerShdw blurRad="38100" dist="38100" dir="2700000" algn="tl">
                  <a:srgbClr val="000000">
                    <a:alpha val="43137"/>
                  </a:srgbClr>
                </a:outerShdw>
              </a:effectLst>
              <a:latin typeface="+mn-lt"/>
            </a:endParaRPr>
          </a:p>
        </p:txBody>
      </p:sp>
      <p:sp>
        <p:nvSpPr>
          <p:cNvPr id="3" name="Segnaposto contenuto 2"/>
          <p:cNvSpPr>
            <a:spLocks noGrp="1"/>
          </p:cNvSpPr>
          <p:nvPr>
            <p:ph idx="1"/>
          </p:nvPr>
        </p:nvSpPr>
        <p:spPr>
          <a:xfrm>
            <a:off x="838200" y="1825625"/>
            <a:ext cx="11073714" cy="4351338"/>
          </a:xfrm>
        </p:spPr>
        <p:txBody>
          <a:bodyPr>
            <a:normAutofit/>
          </a:bodyPr>
          <a:lstStyle/>
          <a:p>
            <a:r>
              <a:rPr lang="it-IT" sz="2400" dirty="0"/>
              <a:t>http://www.sciencedirect.com/science/article/pii/S0167739X13001726</a:t>
            </a:r>
          </a:p>
        </p:txBody>
      </p:sp>
      <p:sp>
        <p:nvSpPr>
          <p:cNvPr id="4" name="Date Placeholder 3"/>
          <p:cNvSpPr>
            <a:spLocks noGrp="1"/>
          </p:cNvSpPr>
          <p:nvPr>
            <p:ph type="dt" sz="half" idx="10"/>
          </p:nvPr>
        </p:nvSpPr>
        <p:spPr/>
        <p:txBody>
          <a:bodyPr/>
          <a:lstStyle/>
          <a:p>
            <a:fld id="{AFF76DD6-624B-46DF-ACE6-877FD7B624F5}" type="datetime1">
              <a:rPr lang="en-US" smtClean="0"/>
              <a:t>1/21/2016</a:t>
            </a:fld>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63</a:t>
            </a:fld>
            <a:endParaRPr lang="en-US"/>
          </a:p>
        </p:txBody>
      </p:sp>
    </p:spTree>
    <p:extLst>
      <p:ext uri="{BB962C8B-B14F-4D97-AF65-F5344CB8AC3E}">
        <p14:creationId xmlns:p14="http://schemas.microsoft.com/office/powerpoint/2010/main" val="1488147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AE824D-D010-4F8C-B43F-DD3B2E482CF9}" type="datetime1">
              <a:rPr lang="en-US" smtClean="0"/>
              <a:t>1/21/2016</a:t>
            </a:fld>
            <a:endParaRPr lang="en-US"/>
          </a:p>
        </p:txBody>
      </p:sp>
      <p:sp>
        <p:nvSpPr>
          <p:cNvPr id="6" name="Slide Number Placeholder 5"/>
          <p:cNvSpPr>
            <a:spLocks noGrp="1"/>
          </p:cNvSpPr>
          <p:nvPr>
            <p:ph type="sldNum" sz="quarter" idx="12"/>
          </p:nvPr>
        </p:nvSpPr>
        <p:spPr/>
        <p:txBody>
          <a:bodyPr/>
          <a:lstStyle/>
          <a:p>
            <a:fld id="{EB149EAC-8CF2-4DA6-99D3-B7316FCDE181}" type="slidenum">
              <a:rPr lang="en-US" smtClean="0"/>
              <a:t>64</a:t>
            </a:fld>
            <a:endParaRPr lang="en-US"/>
          </a:p>
        </p:txBody>
      </p:sp>
      <p:sp>
        <p:nvSpPr>
          <p:cNvPr id="5" name="TextBox 4"/>
          <p:cNvSpPr txBox="1"/>
          <p:nvPr/>
        </p:nvSpPr>
        <p:spPr>
          <a:xfrm>
            <a:off x="2375063" y="2695699"/>
            <a:ext cx="6935191" cy="707886"/>
          </a:xfrm>
          <a:prstGeom prst="rect">
            <a:avLst/>
          </a:prstGeom>
          <a:noFill/>
        </p:spPr>
        <p:txBody>
          <a:bodyPr wrap="square" rtlCol="0">
            <a:spAutoFit/>
          </a:bodyPr>
          <a:lstStyle/>
          <a:p>
            <a:pPr algn="ctr"/>
            <a:r>
              <a:rPr lang="en-US" sz="40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QUESTIONS? </a:t>
            </a:r>
            <a:endParaRPr lang="en-US" sz="40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51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6968" y="2655243"/>
            <a:ext cx="10515600" cy="1325563"/>
          </a:xfrm>
        </p:spPr>
        <p:txBody>
          <a:bodyPr>
            <a:normAutofit/>
          </a:bodyPr>
          <a:lstStyle/>
          <a:p>
            <a:pPr algn="ctr"/>
            <a:r>
              <a:rPr lang="it-IT" sz="4000" b="1"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a:t>
            </a:r>
            <a:r>
              <a:rPr lang="it-IT" sz="4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4000" b="1"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a:t>
            </a:r>
            <a:r>
              <a:rPr lang="it-IT" sz="4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for the </a:t>
            </a:r>
            <a:r>
              <a:rPr lang="it-IT" sz="4000" b="1"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attention</a:t>
            </a:r>
            <a:endParaRPr lang="it-IT"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fld id="{287E9429-3C8C-462E-A56E-0524C3A1E334}" type="datetime1">
              <a:rPr lang="en-US" smtClean="0"/>
              <a:t>1/21/2016</a:t>
            </a:fld>
            <a:endParaRPr lang="en-US"/>
          </a:p>
        </p:txBody>
      </p:sp>
      <p:sp>
        <p:nvSpPr>
          <p:cNvPr id="5" name="Slide Number Placeholder 4"/>
          <p:cNvSpPr>
            <a:spLocks noGrp="1"/>
          </p:cNvSpPr>
          <p:nvPr>
            <p:ph type="sldNum" sz="quarter" idx="12"/>
          </p:nvPr>
        </p:nvSpPr>
        <p:spPr/>
        <p:txBody>
          <a:bodyPr/>
          <a:lstStyle/>
          <a:p>
            <a:fld id="{EB149EAC-8CF2-4DA6-99D3-B7316FCDE181}" type="slidenum">
              <a:rPr lang="en-US" smtClean="0"/>
              <a:t>65</a:t>
            </a:fld>
            <a:endParaRPr lang="en-US"/>
          </a:p>
        </p:txBody>
      </p:sp>
    </p:spTree>
    <p:extLst>
      <p:ext uri="{BB962C8B-B14F-4D97-AF65-F5344CB8AC3E}">
        <p14:creationId xmlns:p14="http://schemas.microsoft.com/office/powerpoint/2010/main" val="282647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202560" y="6483349"/>
            <a:ext cx="1600200" cy="377825"/>
          </a:xfrm>
        </p:spPr>
        <p:txBody>
          <a:bodyPr/>
          <a:lstStyle/>
          <a:p>
            <a:fld id="{2EF1EBB4-4C0E-4274-B1CA-47F484AFA212}" type="datetime1">
              <a:rPr lang="en-US" smtClean="0"/>
              <a:t>1/21/2016</a:t>
            </a:fld>
            <a:endParaRPr lang="en-US"/>
          </a:p>
        </p:txBody>
      </p:sp>
      <p:sp>
        <p:nvSpPr>
          <p:cNvPr id="5" name="Slide Number Placeholder 4"/>
          <p:cNvSpPr>
            <a:spLocks noGrp="1"/>
          </p:cNvSpPr>
          <p:nvPr>
            <p:ph type="sldNum" sz="quarter" idx="12"/>
          </p:nvPr>
        </p:nvSpPr>
        <p:spPr>
          <a:xfrm>
            <a:off x="11640833" y="6483349"/>
            <a:ext cx="551167" cy="377825"/>
          </a:xfrm>
        </p:spPr>
        <p:txBody>
          <a:bodyPr/>
          <a:lstStyle/>
          <a:p>
            <a:fld id="{EB149EAC-8CF2-4DA6-99D3-B7316FCDE181}" type="slidenum">
              <a:rPr lang="en-US" smtClean="0"/>
              <a:t>7</a:t>
            </a:fld>
            <a:endParaRPr lang="en-US"/>
          </a:p>
        </p:txBody>
      </p:sp>
      <p:sp>
        <p:nvSpPr>
          <p:cNvPr id="8" name="TextBox 7"/>
          <p:cNvSpPr txBox="1"/>
          <p:nvPr/>
        </p:nvSpPr>
        <p:spPr>
          <a:xfrm>
            <a:off x="228600" y="393700"/>
            <a:ext cx="4406900" cy="584775"/>
          </a:xfrm>
          <a:prstGeom prst="rect">
            <a:avLst/>
          </a:prstGeom>
          <a:noFill/>
        </p:spPr>
        <p:txBody>
          <a:bodyPr wrap="square" rtlCol="0">
            <a:spAutoFit/>
          </a:bodyPr>
          <a:lstStyle/>
          <a:p>
            <a:r>
              <a:rPr lang="en-US" sz="3200" b="1" dirty="0">
                <a:solidFill>
                  <a:schemeClr val="accent5">
                    <a:lumMod val="40000"/>
                    <a:lumOff val="60000"/>
                  </a:schemeClr>
                </a:solidFill>
              </a:rPr>
              <a:t>2</a:t>
            </a:r>
            <a:r>
              <a:rPr lang="en-US" sz="3200" b="1" dirty="0" smtClean="0">
                <a:solidFill>
                  <a:schemeClr val="accent5">
                    <a:lumMod val="40000"/>
                    <a:lumOff val="60000"/>
                  </a:schemeClr>
                </a:solidFill>
              </a:rPr>
              <a:t>. RELATED WORKS   </a:t>
            </a:r>
            <a:endParaRPr lang="en-US" sz="3200" b="1" dirty="0">
              <a:solidFill>
                <a:schemeClr val="accent5">
                  <a:lumMod val="40000"/>
                  <a:lumOff val="60000"/>
                </a:schemeClr>
              </a:solidFill>
            </a:endParaRPr>
          </a:p>
        </p:txBody>
      </p:sp>
      <p:sp>
        <p:nvSpPr>
          <p:cNvPr id="2" name="TextBox 1"/>
          <p:cNvSpPr txBox="1"/>
          <p:nvPr/>
        </p:nvSpPr>
        <p:spPr>
          <a:xfrm>
            <a:off x="376236" y="2155231"/>
            <a:ext cx="10920972" cy="646331"/>
          </a:xfrm>
          <a:prstGeom prst="rect">
            <a:avLst/>
          </a:prstGeom>
          <a:noFill/>
        </p:spPr>
        <p:txBody>
          <a:bodyPr wrap="square" rtlCol="0">
            <a:spAutoFit/>
          </a:bodyPr>
          <a:lstStyle/>
          <a:p>
            <a:pPr marL="285750" indent="-285750">
              <a:buFont typeface="Arial" panose="020B0604020202020204" pitchFamily="34" charset="0"/>
              <a:buChar char="•"/>
            </a:pPr>
            <a:r>
              <a:rPr lang="en-US" dirty="0"/>
              <a:t>The dynamic development of distributed and cloud </a:t>
            </a:r>
            <a:r>
              <a:rPr lang="en-US" dirty="0" smtClean="0"/>
              <a:t>computing has </a:t>
            </a:r>
            <a:r>
              <a:rPr lang="en-US" dirty="0"/>
              <a:t>led to stable solutions for massive data processing</a:t>
            </a:r>
          </a:p>
        </p:txBody>
      </p:sp>
      <p:sp>
        <p:nvSpPr>
          <p:cNvPr id="3" name="TextBox 2"/>
          <p:cNvSpPr txBox="1"/>
          <p:nvPr/>
        </p:nvSpPr>
        <p:spPr>
          <a:xfrm>
            <a:off x="376236" y="3413271"/>
            <a:ext cx="1077092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There are several concepts for parallel processing in </a:t>
            </a:r>
            <a:r>
              <a:rPr lang="en-US" dirty="0" smtClean="0"/>
              <a:t>clusters. Two </a:t>
            </a:r>
            <a:r>
              <a:rPr lang="en-US" dirty="0"/>
              <a:t>of them are widely used in offline batch analysis </a:t>
            </a:r>
            <a:r>
              <a:rPr lang="en-US" dirty="0" smtClean="0"/>
              <a:t>systems and </a:t>
            </a:r>
            <a:r>
              <a:rPr lang="en-US" dirty="0"/>
              <a:t>merit special attention: MapReduce and the less popular </a:t>
            </a:r>
            <a:r>
              <a:rPr lang="en-US" dirty="0" smtClean="0"/>
              <a:t>Bulk Synchronous </a:t>
            </a:r>
            <a:r>
              <a:rPr lang="en-US" dirty="0"/>
              <a:t>Parallel (BSP</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504458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923160" y="6480175"/>
            <a:ext cx="1600200" cy="377825"/>
          </a:xfrm>
        </p:spPr>
        <p:txBody>
          <a:bodyPr/>
          <a:lstStyle/>
          <a:p>
            <a:fld id="{2EF1EBB4-4C0E-4274-B1CA-47F484AFA212}" type="datetime1">
              <a:rPr lang="en-US" smtClean="0"/>
              <a:t>1/21/2016</a:t>
            </a:fld>
            <a:endParaRPr lang="en-US" dirty="0"/>
          </a:p>
        </p:txBody>
      </p:sp>
      <p:sp>
        <p:nvSpPr>
          <p:cNvPr id="5" name="Slide Number Placeholder 4"/>
          <p:cNvSpPr>
            <a:spLocks noGrp="1"/>
          </p:cNvSpPr>
          <p:nvPr>
            <p:ph type="sldNum" sz="quarter" idx="12"/>
          </p:nvPr>
        </p:nvSpPr>
        <p:spPr>
          <a:xfrm>
            <a:off x="11640833" y="6480175"/>
            <a:ext cx="551167" cy="377825"/>
          </a:xfrm>
        </p:spPr>
        <p:txBody>
          <a:bodyPr/>
          <a:lstStyle/>
          <a:p>
            <a:fld id="{EB149EAC-8CF2-4DA6-99D3-B7316FCDE181}" type="slidenum">
              <a:rPr lang="en-US" smtClean="0"/>
              <a:t>8</a:t>
            </a:fld>
            <a:endParaRPr lang="en-US"/>
          </a:p>
        </p:txBody>
      </p:sp>
      <p:sp>
        <p:nvSpPr>
          <p:cNvPr id="6" name="TextBox 5"/>
          <p:cNvSpPr txBox="1"/>
          <p:nvPr/>
        </p:nvSpPr>
        <p:spPr>
          <a:xfrm>
            <a:off x="617517" y="2870200"/>
            <a:ext cx="11023315" cy="707886"/>
          </a:xfrm>
          <a:prstGeom prst="rect">
            <a:avLst/>
          </a:prstGeom>
          <a:noFill/>
        </p:spPr>
        <p:txBody>
          <a:bodyPr wrap="square" rtlCol="0">
            <a:spAutoFit/>
          </a:bodyPr>
          <a:lstStyle/>
          <a:p>
            <a:pPr lvl="0" algn="ctr"/>
            <a:r>
              <a:rPr lang="en-US" sz="4000" b="1" dirty="0" smtClean="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Parallel Architecture for Graph Processing </a:t>
            </a:r>
            <a:endParaRPr lang="en-US" sz="4000" b="1"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7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EF1EBB4-4C0E-4274-B1CA-47F484AFA212}" type="datetime1">
              <a:rPr lang="en-US" smtClean="0"/>
              <a:t>1/21/2016</a:t>
            </a:fld>
            <a:endParaRPr lang="en-US"/>
          </a:p>
        </p:txBody>
      </p:sp>
      <p:sp>
        <p:nvSpPr>
          <p:cNvPr id="5" name="Slide Number Placeholder 4"/>
          <p:cNvSpPr>
            <a:spLocks noGrp="1"/>
          </p:cNvSpPr>
          <p:nvPr>
            <p:ph type="sldNum" sz="quarter" idx="12"/>
          </p:nvPr>
        </p:nvSpPr>
        <p:spPr/>
        <p:txBody>
          <a:bodyPr/>
          <a:lstStyle/>
          <a:p>
            <a:fld id="{EB149EAC-8CF2-4DA6-99D3-B7316FCDE181}" type="slidenum">
              <a:rPr lang="en-US" smtClean="0"/>
              <a:t>9</a:t>
            </a:fld>
            <a:endParaRPr lang="en-US"/>
          </a:p>
        </p:txBody>
      </p:sp>
      <p:sp>
        <p:nvSpPr>
          <p:cNvPr id="6" name="TextBox 5"/>
          <p:cNvSpPr txBox="1"/>
          <p:nvPr/>
        </p:nvSpPr>
        <p:spPr>
          <a:xfrm>
            <a:off x="228600" y="393700"/>
            <a:ext cx="10981706" cy="584775"/>
          </a:xfrm>
          <a:prstGeom prst="rect">
            <a:avLst/>
          </a:prstGeom>
          <a:noFill/>
        </p:spPr>
        <p:txBody>
          <a:bodyPr wrap="square" rtlCol="0">
            <a:spAutoFit/>
          </a:bodyPr>
          <a:lstStyle/>
          <a:p>
            <a:r>
              <a:rPr lang="en-US" sz="3200" b="1" dirty="0" smtClean="0">
                <a:solidFill>
                  <a:schemeClr val="accent5">
                    <a:lumMod val="40000"/>
                    <a:lumOff val="60000"/>
                  </a:schemeClr>
                </a:solidFill>
              </a:rPr>
              <a:t>3. PARALLEL ARCHITECTURE FOR GRAPH PROCESSING</a:t>
            </a:r>
            <a:endParaRPr lang="en-US" sz="3200" b="1" dirty="0">
              <a:solidFill>
                <a:schemeClr val="accent5">
                  <a:lumMod val="40000"/>
                  <a:lumOff val="60000"/>
                </a:schemeClr>
              </a:solidFill>
            </a:endParaRPr>
          </a:p>
        </p:txBody>
      </p:sp>
      <p:sp>
        <p:nvSpPr>
          <p:cNvPr id="2" name="TextBox 1"/>
          <p:cNvSpPr txBox="1"/>
          <p:nvPr/>
        </p:nvSpPr>
        <p:spPr>
          <a:xfrm>
            <a:off x="534389" y="1271699"/>
            <a:ext cx="10857062" cy="1938992"/>
          </a:xfrm>
          <a:prstGeom prst="rect">
            <a:avLst/>
          </a:prstGeom>
          <a:noFill/>
        </p:spPr>
        <p:txBody>
          <a:bodyPr wrap="square" rtlCol="0">
            <a:spAutoFit/>
          </a:bodyPr>
          <a:lstStyle/>
          <a:p>
            <a:pPr algn="just"/>
            <a:r>
              <a:rPr lang="en-US" sz="2400" dirty="0"/>
              <a:t>Due to the fact that commercially available computer </a:t>
            </a:r>
            <a:r>
              <a:rPr lang="en-US" sz="2400" dirty="0" smtClean="0"/>
              <a:t>appliances have </a:t>
            </a:r>
            <a:r>
              <a:rPr lang="en-US" sz="2400" dirty="0"/>
              <a:t>varying capabilities there can be distinguished </a:t>
            </a:r>
            <a:r>
              <a:rPr lang="en-US" sz="2400" dirty="0" smtClean="0"/>
              <a:t>several processing </a:t>
            </a:r>
            <a:r>
              <a:rPr lang="en-US" sz="2400" dirty="0"/>
              <a:t>architectures suitable for distinct hardware. </a:t>
            </a:r>
            <a:r>
              <a:rPr lang="en-US" sz="2400" dirty="0" smtClean="0"/>
              <a:t>Depending on </a:t>
            </a:r>
            <a:r>
              <a:rPr lang="en-US" sz="2400" dirty="0"/>
              <a:t>the amount of available storage and memory for </a:t>
            </a:r>
            <a:r>
              <a:rPr lang="en-US" sz="2400" dirty="0" smtClean="0"/>
              <a:t>computation the </a:t>
            </a:r>
            <a:r>
              <a:rPr lang="en-US" sz="2400" dirty="0"/>
              <a:t>data might be processed in a different manner, reducing or </a:t>
            </a:r>
            <a:r>
              <a:rPr lang="en-US" sz="2400" dirty="0" smtClean="0"/>
              <a:t>increasing the </a:t>
            </a:r>
            <a:r>
              <a:rPr lang="en-US" sz="2400" dirty="0"/>
              <a:t>latency. There can be </a:t>
            </a:r>
            <a:r>
              <a:rPr lang="en-US" sz="2400" dirty="0" smtClean="0"/>
              <a:t>distinguished to two main parts : </a:t>
            </a:r>
            <a:endParaRPr lang="en-US" dirty="0"/>
          </a:p>
        </p:txBody>
      </p:sp>
      <p:sp>
        <p:nvSpPr>
          <p:cNvPr id="3" name="TextBox 2"/>
          <p:cNvSpPr txBox="1"/>
          <p:nvPr/>
        </p:nvSpPr>
        <p:spPr>
          <a:xfrm>
            <a:off x="534389" y="3873247"/>
            <a:ext cx="9690265" cy="1477328"/>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1.Distributed </a:t>
            </a:r>
            <a:r>
              <a:rPr lang="en-US" sz="2400" b="1" dirty="0">
                <a:effectLst>
                  <a:outerShdw blurRad="38100" dist="38100" dir="2700000" algn="tl">
                    <a:srgbClr val="000000">
                      <a:alpha val="43137"/>
                    </a:srgbClr>
                  </a:outerShdw>
                </a:effectLst>
              </a:rPr>
              <a:t>Memory Architecture </a:t>
            </a:r>
          </a:p>
          <a:p>
            <a:endParaRPr lang="en-US" sz="2400" b="1" dirty="0" smtClean="0">
              <a:effectLst>
                <a:outerShdw blurRad="38100" dist="38100" dir="2700000" algn="tl">
                  <a:srgbClr val="000000">
                    <a:alpha val="43137"/>
                  </a:srgbClr>
                </a:outerShdw>
              </a:effectLst>
            </a:endParaRPr>
          </a:p>
          <a:p>
            <a:r>
              <a:rPr lang="en-US" sz="2400" b="1" dirty="0" smtClean="0">
                <a:effectLst>
                  <a:outerShdw blurRad="38100" dist="38100" dir="2700000" algn="tl">
                    <a:srgbClr val="000000">
                      <a:alpha val="43137"/>
                    </a:srgbClr>
                  </a:outerShdw>
                </a:effectLst>
              </a:rPr>
              <a:t>2</a:t>
            </a:r>
            <a:r>
              <a:rPr lang="en-US" sz="2400" b="1" dirty="0" smtClean="0">
                <a:effectLst>
                  <a:outerShdw blurRad="38100" dist="38100" dir="2700000" algn="tl">
                    <a:srgbClr val="000000">
                      <a:alpha val="43137"/>
                    </a:srgbClr>
                  </a:outerShdw>
                </a:effectLst>
              </a:rPr>
              <a:t>. Shared Memory Architecture </a:t>
            </a:r>
          </a:p>
          <a:p>
            <a:endParaRPr lang="en-US" dirty="0"/>
          </a:p>
        </p:txBody>
      </p:sp>
    </p:spTree>
    <p:extLst>
      <p:ext uri="{BB962C8B-B14F-4D97-AF65-F5344CB8AC3E}">
        <p14:creationId xmlns:p14="http://schemas.microsoft.com/office/powerpoint/2010/main" val="96111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912</TotalTime>
  <Words>2841</Words>
  <Application>Microsoft Office PowerPoint</Application>
  <PresentationFormat>Widescreen</PresentationFormat>
  <Paragraphs>378</Paragraphs>
  <Slides>65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Calibri</vt:lpstr>
      <vt:lpstr>Calibri </vt:lpstr>
      <vt:lpstr>Calibri Light</vt:lpstr>
      <vt:lpstr>Times New Roman</vt:lpstr>
      <vt:lpstr>Celestial</vt:lpstr>
      <vt:lpstr>Università  degli Studi  dell'Aquila  Parallel processing of large graphs </vt:lpstr>
      <vt:lpstr>     Parallel processing of large graphs Written By   Tomasz Kajdanowicz Przemyslaw Kazienko Wojciech Indyk  Wroclaw University of Technology, Poland    </vt:lpstr>
      <vt:lpstr>Content </vt:lpstr>
      <vt:lpstr>PowerPoint Presentation</vt:lpstr>
      <vt:lpstr>PowerPoint Presentation</vt:lpstr>
      <vt:lpstr>PowerPoint Presentation</vt:lpstr>
      <vt:lpstr>PowerPoint Presentation</vt:lpstr>
      <vt:lpstr>PowerPoint Presentation</vt:lpstr>
      <vt:lpstr>PowerPoint Presentation</vt:lpstr>
      <vt:lpstr> Distributed Memory Architecture </vt:lpstr>
      <vt:lpstr> Shared Memory Architecture </vt:lpstr>
      <vt:lpstr>PowerPoint Presentation</vt:lpstr>
      <vt:lpstr>PowerPoint Presentation</vt:lpstr>
      <vt:lpstr>MapReduce </vt:lpstr>
      <vt:lpstr>BSP-BULK SYNCHRONOUS PARALLEL  </vt:lpstr>
      <vt:lpstr>PowerPoint Presentation</vt:lpstr>
      <vt:lpstr>PowerPoint Presentation</vt:lpstr>
      <vt:lpstr>PowerPoint Presentation</vt:lpstr>
      <vt:lpstr>PowerPoint Presentation</vt:lpstr>
      <vt:lpstr>PowerPoint Presentation</vt:lpstr>
      <vt:lpstr>MapReduce model for processing of graph problems</vt:lpstr>
      <vt:lpstr>MapReduce model with map-side join design patterns (MR2) in graph data processing</vt:lpstr>
      <vt:lpstr>Bulk Synchronous Parallel model (BSP) in graph processing</vt:lpstr>
      <vt:lpstr>Single source shortest path (SSSP)</vt:lpstr>
      <vt:lpstr>Main idea behind the algorithms (1)</vt:lpstr>
      <vt:lpstr>Main idea behind the algorithms (2)</vt:lpstr>
      <vt:lpstr>PowerPoint Presentation</vt:lpstr>
      <vt:lpstr>PowerPoint Presentation</vt:lpstr>
      <vt:lpstr>Collective classification of graph vertices based on Relational Influence Propagation (RIP)</vt:lpstr>
      <vt:lpstr>PowerPoint Presentation</vt:lpstr>
      <vt:lpstr>General idea</vt:lpstr>
      <vt:lpstr>PowerPoint Presentation</vt:lpstr>
      <vt:lpstr>PowerPoint Presentation</vt:lpstr>
      <vt:lpstr>PowerPoint Presentation</vt:lpstr>
      <vt:lpstr>PowerPoint Presentation</vt:lpstr>
      <vt:lpstr>Environment setup</vt:lpstr>
      <vt:lpstr>Datasets</vt:lpstr>
      <vt:lpstr>tele dataset</vt:lpstr>
      <vt:lpstr>tele_small dataset</vt:lpstr>
      <vt:lpstr>YouTube dataset</vt:lpstr>
      <vt:lpstr>Twitter dataset</vt:lpstr>
      <vt:lpstr>PowerPoint Presentation</vt:lpstr>
      <vt:lpstr>PowerPoint Presentation</vt:lpstr>
      <vt:lpstr>Performance of Relational Influence Propagation problem on 60 machines (with the percentage drop of mean iteration time in comparison to MR). </vt:lpstr>
      <vt:lpstr>Performance of Single Source Shortest Paths on 60 machines (with the percentage drop of mean iteration time in comparison to MR).</vt:lpstr>
      <vt:lpstr>Scalability in relation to the graph size</vt:lpstr>
      <vt:lpstr>Scalability with respect to the size of graph for the Relational Influence Propagation algorithm with a fixed number of machines (60).</vt:lpstr>
      <vt:lpstr>Scalability with respect to the size of graph for the Single Source Shortest Path algorithm with a fixed number of machines (60).</vt:lpstr>
      <vt:lpstr>Horizontal scalability in relation to the number of parallel machines</vt:lpstr>
      <vt:lpstr>Scalability with respect to the number of hosts (nodes) in the computer cluster for the:  Relational Influence Propagation (RIP) algorithm applied to tele_small (a), tele (b), youtube (c), twitter (d) datasets   Single Source Shortest Path (SSSP) algorithm executed on tele_small (e), tele (f), youtube (g), twitter (h) datasets.</vt:lpstr>
      <vt:lpstr>Scalability in relation to the number of algorithm iterations</vt:lpstr>
      <vt:lpstr>Total processing time with respect to the number of iterations in the Relational Influence Propagation algorithm run on 40 machines (tele dataset).</vt:lpstr>
      <vt:lpstr>Total processing time with respect to the number of iterations in the Single Source Shortest Path algorithm executed on 40 machines (tele dataset).</vt:lpstr>
      <vt:lpstr>Resource usage over time</vt:lpstr>
      <vt:lpstr>Resource usage for the Relational Influence Propagation (RIP) problem and tele dataset.</vt:lpstr>
      <vt:lpstr>Resource usage for the SSSP problem and tele dataset.</vt:lpstr>
      <vt:lpstr>PowerPoint Presentation</vt:lpstr>
      <vt:lpstr>PowerPoint Presentation</vt:lpstr>
      <vt:lpstr>PowerPoint Presentation</vt:lpstr>
      <vt:lpstr>PowerPoint Presentation</vt:lpstr>
      <vt:lpstr>PowerPoint Presentation</vt:lpstr>
      <vt:lpstr>PowerPoint Presentation</vt:lpstr>
      <vt:lpstr>Reference</vt:lpstr>
      <vt:lpstr>PowerPoint Presentation</vt:lpstr>
      <vt:lpstr>Thank you for the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Sohrabi</dc:creator>
  <cp:lastModifiedBy>Mohammad Sohrabi</cp:lastModifiedBy>
  <cp:revision>56</cp:revision>
  <dcterms:created xsi:type="dcterms:W3CDTF">2016-01-20T11:27:26Z</dcterms:created>
  <dcterms:modified xsi:type="dcterms:W3CDTF">2016-01-21T07:52:18Z</dcterms:modified>
</cp:coreProperties>
</file>